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292.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8"/>
  </p:notesMasterIdLst>
  <p:handoutMasterIdLst>
    <p:handoutMasterId r:id="rId429"/>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969" r:id="rId53"/>
    <p:sldId id="953" r:id="rId54"/>
    <p:sldId id="1163" r:id="rId55"/>
    <p:sldId id="1164" r:id="rId56"/>
    <p:sldId id="877" r:id="rId57"/>
    <p:sldId id="1165" r:id="rId58"/>
    <p:sldId id="1169" r:id="rId59"/>
    <p:sldId id="1170" r:id="rId60"/>
    <p:sldId id="1171" r:id="rId61"/>
    <p:sldId id="1172" r:id="rId62"/>
    <p:sldId id="1173" r:id="rId63"/>
    <p:sldId id="1174" r:id="rId64"/>
    <p:sldId id="1175" r:id="rId65"/>
    <p:sldId id="1166" r:id="rId66"/>
    <p:sldId id="1167" r:id="rId67"/>
    <p:sldId id="1176" r:id="rId68"/>
    <p:sldId id="1168" r:id="rId69"/>
    <p:sldId id="1177" r:id="rId70"/>
    <p:sldId id="930" r:id="rId71"/>
    <p:sldId id="754" r:id="rId72"/>
    <p:sldId id="491" r:id="rId73"/>
    <p:sldId id="1033" r:id="rId74"/>
    <p:sldId id="1056" r:id="rId75"/>
    <p:sldId id="573" r:id="rId76"/>
    <p:sldId id="575" r:id="rId77"/>
    <p:sldId id="576" r:id="rId78"/>
    <p:sldId id="574" r:id="rId79"/>
    <p:sldId id="577" r:id="rId80"/>
    <p:sldId id="578" r:id="rId81"/>
    <p:sldId id="580" r:id="rId82"/>
    <p:sldId id="581" r:id="rId83"/>
    <p:sldId id="583" r:id="rId84"/>
    <p:sldId id="594" r:id="rId85"/>
    <p:sldId id="582" r:id="rId86"/>
    <p:sldId id="595" r:id="rId87"/>
    <p:sldId id="591" r:id="rId88"/>
    <p:sldId id="592" r:id="rId89"/>
    <p:sldId id="596" r:id="rId90"/>
    <p:sldId id="593" r:id="rId91"/>
    <p:sldId id="586" r:id="rId92"/>
    <p:sldId id="587" r:id="rId93"/>
    <p:sldId id="598" r:id="rId94"/>
    <p:sldId id="597" r:id="rId95"/>
    <p:sldId id="600" r:id="rId96"/>
    <p:sldId id="601" r:id="rId97"/>
    <p:sldId id="584" r:id="rId98"/>
    <p:sldId id="585" r:id="rId99"/>
    <p:sldId id="599" r:id="rId100"/>
    <p:sldId id="588" r:id="rId101"/>
    <p:sldId id="589" r:id="rId102"/>
    <p:sldId id="590" r:id="rId103"/>
    <p:sldId id="602" r:id="rId104"/>
    <p:sldId id="603" r:id="rId105"/>
    <p:sldId id="604" r:id="rId106"/>
    <p:sldId id="605" r:id="rId107"/>
    <p:sldId id="606" r:id="rId108"/>
    <p:sldId id="607" r:id="rId109"/>
    <p:sldId id="608" r:id="rId110"/>
    <p:sldId id="609" r:id="rId111"/>
    <p:sldId id="610" r:id="rId112"/>
    <p:sldId id="611" r:id="rId113"/>
    <p:sldId id="612" r:id="rId114"/>
    <p:sldId id="613" r:id="rId115"/>
    <p:sldId id="614" r:id="rId116"/>
    <p:sldId id="615" r:id="rId117"/>
    <p:sldId id="616" r:id="rId118"/>
    <p:sldId id="617" r:id="rId119"/>
    <p:sldId id="618" r:id="rId120"/>
    <p:sldId id="619" r:id="rId121"/>
    <p:sldId id="620" r:id="rId122"/>
    <p:sldId id="621" r:id="rId123"/>
    <p:sldId id="622" r:id="rId124"/>
    <p:sldId id="623" r:id="rId125"/>
    <p:sldId id="624" r:id="rId126"/>
    <p:sldId id="625" r:id="rId127"/>
    <p:sldId id="626" r:id="rId128"/>
    <p:sldId id="627" r:id="rId129"/>
    <p:sldId id="628" r:id="rId130"/>
    <p:sldId id="629" r:id="rId131"/>
    <p:sldId id="630" r:id="rId132"/>
    <p:sldId id="631" r:id="rId133"/>
    <p:sldId id="632" r:id="rId134"/>
    <p:sldId id="633" r:id="rId135"/>
    <p:sldId id="634" r:id="rId136"/>
    <p:sldId id="635" r:id="rId137"/>
    <p:sldId id="636" r:id="rId138"/>
    <p:sldId id="637" r:id="rId139"/>
    <p:sldId id="638" r:id="rId140"/>
    <p:sldId id="639" r:id="rId141"/>
    <p:sldId id="640" r:id="rId142"/>
    <p:sldId id="641" r:id="rId143"/>
    <p:sldId id="642" r:id="rId144"/>
    <p:sldId id="643" r:id="rId145"/>
    <p:sldId id="644" r:id="rId146"/>
    <p:sldId id="645" r:id="rId147"/>
    <p:sldId id="646" r:id="rId148"/>
    <p:sldId id="647" r:id="rId149"/>
    <p:sldId id="648" r:id="rId150"/>
    <p:sldId id="649" r:id="rId151"/>
    <p:sldId id="651" r:id="rId152"/>
    <p:sldId id="652" r:id="rId153"/>
    <p:sldId id="653" r:id="rId154"/>
    <p:sldId id="654" r:id="rId155"/>
    <p:sldId id="655" r:id="rId156"/>
    <p:sldId id="972" r:id="rId157"/>
    <p:sldId id="1051" r:id="rId158"/>
    <p:sldId id="1052" r:id="rId159"/>
    <p:sldId id="1053" r:id="rId160"/>
    <p:sldId id="1054" r:id="rId161"/>
    <p:sldId id="970" r:id="rId162"/>
    <p:sldId id="973" r:id="rId163"/>
    <p:sldId id="974" r:id="rId164"/>
    <p:sldId id="975" r:id="rId165"/>
    <p:sldId id="976" r:id="rId166"/>
    <p:sldId id="971" r:id="rId167"/>
    <p:sldId id="330" r:id="rId168"/>
    <p:sldId id="526" r:id="rId169"/>
    <p:sldId id="1038" r:id="rId170"/>
    <p:sldId id="1040" r:id="rId171"/>
    <p:sldId id="1041" r:id="rId172"/>
    <p:sldId id="1042" r:id="rId173"/>
    <p:sldId id="494" r:id="rId174"/>
    <p:sldId id="1034" r:id="rId175"/>
    <p:sldId id="1043" r:id="rId176"/>
    <p:sldId id="1044" r:id="rId177"/>
    <p:sldId id="943" r:id="rId178"/>
    <p:sldId id="982" r:id="rId179"/>
    <p:sldId id="944" r:id="rId180"/>
    <p:sldId id="983" r:id="rId181"/>
    <p:sldId id="535" r:id="rId182"/>
    <p:sldId id="536" r:id="rId183"/>
    <p:sldId id="331" r:id="rId184"/>
    <p:sldId id="332" r:id="rId185"/>
    <p:sldId id="493" r:id="rId186"/>
    <p:sldId id="333" r:id="rId187"/>
    <p:sldId id="955" r:id="rId188"/>
    <p:sldId id="335" r:id="rId189"/>
    <p:sldId id="495" r:id="rId190"/>
    <p:sldId id="997" r:id="rId191"/>
    <p:sldId id="525" r:id="rId192"/>
    <p:sldId id="358" r:id="rId193"/>
    <p:sldId id="345" r:id="rId194"/>
    <p:sldId id="344" r:id="rId195"/>
    <p:sldId id="361" r:id="rId196"/>
    <p:sldId id="351" r:id="rId197"/>
    <p:sldId id="956" r:id="rId198"/>
    <p:sldId id="346" r:id="rId199"/>
    <p:sldId id="347" r:id="rId200"/>
    <p:sldId id="498" r:id="rId201"/>
    <p:sldId id="349" r:id="rId202"/>
    <p:sldId id="380" r:id="rId203"/>
    <p:sldId id="348" r:id="rId204"/>
    <p:sldId id="353" r:id="rId205"/>
    <p:sldId id="499" r:id="rId206"/>
    <p:sldId id="485" r:id="rId207"/>
    <p:sldId id="965" r:id="rId208"/>
    <p:sldId id="991" r:id="rId209"/>
    <p:sldId id="1035" r:id="rId210"/>
    <p:sldId id="1036" r:id="rId211"/>
    <p:sldId id="992" r:id="rId212"/>
    <p:sldId id="993" r:id="rId213"/>
    <p:sldId id="994" r:id="rId214"/>
    <p:sldId id="995" r:id="rId215"/>
    <p:sldId id="996" r:id="rId216"/>
    <p:sldId id="1037" r:id="rId217"/>
    <p:sldId id="1045" r:id="rId218"/>
    <p:sldId id="966" r:id="rId219"/>
    <p:sldId id="967" r:id="rId220"/>
    <p:sldId id="957" r:id="rId221"/>
    <p:sldId id="968" r:id="rId222"/>
    <p:sldId id="958" r:id="rId223"/>
    <p:sldId id="959" r:id="rId224"/>
    <p:sldId id="960" r:id="rId225"/>
    <p:sldId id="962" r:id="rId226"/>
    <p:sldId id="963" r:id="rId227"/>
    <p:sldId id="964" r:id="rId228"/>
    <p:sldId id="984" r:id="rId229"/>
    <p:sldId id="985" r:id="rId230"/>
    <p:sldId id="987" r:id="rId231"/>
    <p:sldId id="988" r:id="rId232"/>
    <p:sldId id="989" r:id="rId233"/>
    <p:sldId id="1006" r:id="rId234"/>
    <p:sldId id="354" r:id="rId235"/>
    <p:sldId id="359" r:id="rId236"/>
    <p:sldId id="355" r:id="rId237"/>
    <p:sldId id="366" r:id="rId238"/>
    <p:sldId id="365" r:id="rId239"/>
    <p:sldId id="935" r:id="rId240"/>
    <p:sldId id="364" r:id="rId241"/>
    <p:sldId id="363" r:id="rId242"/>
    <p:sldId id="356" r:id="rId243"/>
    <p:sldId id="501" r:id="rId244"/>
    <p:sldId id="422" r:id="rId245"/>
    <p:sldId id="400" r:id="rId246"/>
    <p:sldId id="408" r:id="rId247"/>
    <p:sldId id="405" r:id="rId248"/>
    <p:sldId id="406" r:id="rId249"/>
    <p:sldId id="402" r:id="rId250"/>
    <p:sldId id="407" r:id="rId251"/>
    <p:sldId id="945" r:id="rId252"/>
    <p:sldId id="946" r:id="rId253"/>
    <p:sldId id="403" r:id="rId254"/>
    <p:sldId id="404" r:id="rId255"/>
    <p:sldId id="401" r:id="rId256"/>
    <p:sldId id="936" r:id="rId257"/>
    <p:sldId id="937" r:id="rId258"/>
    <p:sldId id="938" r:id="rId259"/>
    <p:sldId id="939" r:id="rId260"/>
    <p:sldId id="940" r:id="rId261"/>
    <p:sldId id="1159" r:id="rId262"/>
    <p:sldId id="1148" r:id="rId263"/>
    <p:sldId id="1155" r:id="rId264"/>
    <p:sldId id="1145" r:id="rId265"/>
    <p:sldId id="1146" r:id="rId266"/>
    <p:sldId id="1158" r:id="rId267"/>
    <p:sldId id="1147" r:id="rId268"/>
    <p:sldId id="1156" r:id="rId269"/>
    <p:sldId id="1149" r:id="rId270"/>
    <p:sldId id="1152" r:id="rId271"/>
    <p:sldId id="1153" r:id="rId272"/>
    <p:sldId id="1154" r:id="rId273"/>
    <p:sldId id="1157" r:id="rId274"/>
    <p:sldId id="1151" r:id="rId275"/>
    <p:sldId id="1047" r:id="rId276"/>
    <p:sldId id="424" r:id="rId277"/>
    <p:sldId id="906" r:id="rId278"/>
    <p:sldId id="425" r:id="rId279"/>
    <p:sldId id="427" r:id="rId280"/>
    <p:sldId id="428" r:id="rId281"/>
    <p:sldId id="429" r:id="rId282"/>
    <p:sldId id="301" r:id="rId283"/>
    <p:sldId id="302" r:id="rId284"/>
    <p:sldId id="304" r:id="rId285"/>
    <p:sldId id="306" r:id="rId286"/>
    <p:sldId id="389" r:id="rId287"/>
    <p:sldId id="390" r:id="rId288"/>
    <p:sldId id="311" r:id="rId289"/>
    <p:sldId id="431" r:id="rId290"/>
    <p:sldId id="432" r:id="rId291"/>
    <p:sldId id="503" r:id="rId292"/>
    <p:sldId id="305" r:id="rId293"/>
    <p:sldId id="310" r:id="rId294"/>
    <p:sldId id="518" r:id="rId295"/>
    <p:sldId id="312" r:id="rId296"/>
    <p:sldId id="313" r:id="rId297"/>
    <p:sldId id="309" r:id="rId298"/>
    <p:sldId id="324" r:id="rId299"/>
    <p:sldId id="308" r:id="rId300"/>
    <p:sldId id="307" r:id="rId301"/>
    <p:sldId id="430" r:id="rId302"/>
    <p:sldId id="314" r:id="rId303"/>
    <p:sldId id="323" r:id="rId304"/>
    <p:sldId id="315" r:id="rId305"/>
    <p:sldId id="316" r:id="rId306"/>
    <p:sldId id="319" r:id="rId307"/>
    <p:sldId id="396" r:id="rId308"/>
    <p:sldId id="321" r:id="rId309"/>
    <p:sldId id="322" r:id="rId310"/>
    <p:sldId id="394" r:id="rId311"/>
    <p:sldId id="395" r:id="rId312"/>
    <p:sldId id="393" r:id="rId313"/>
    <p:sldId id="954" r:id="rId314"/>
    <p:sldId id="274" r:id="rId315"/>
    <p:sldId id="372" r:id="rId316"/>
    <p:sldId id="1007" r:id="rId317"/>
    <p:sldId id="888" r:id="rId318"/>
    <p:sldId id="373" r:id="rId319"/>
    <p:sldId id="374" r:id="rId320"/>
    <p:sldId id="397" r:id="rId321"/>
    <p:sldId id="376" r:id="rId322"/>
    <p:sldId id="375" r:id="rId323"/>
    <p:sldId id="398" r:id="rId324"/>
    <p:sldId id="377" r:id="rId325"/>
    <p:sldId id="378" r:id="rId326"/>
    <p:sldId id="379" r:id="rId327"/>
    <p:sldId id="399" r:id="rId328"/>
    <p:sldId id="505" r:id="rId329"/>
    <p:sldId id="381" r:id="rId330"/>
    <p:sldId id="384" r:id="rId331"/>
    <p:sldId id="383" r:id="rId332"/>
    <p:sldId id="902" r:id="rId333"/>
    <p:sldId id="386" r:id="rId334"/>
    <p:sldId id="504" r:id="rId335"/>
    <p:sldId id="509" r:id="rId336"/>
    <p:sldId id="507" r:id="rId337"/>
    <p:sldId id="904" r:id="rId338"/>
    <p:sldId id="481" r:id="rId339"/>
    <p:sldId id="387" r:id="rId340"/>
    <p:sldId id="391" r:id="rId341"/>
    <p:sldId id="934" r:id="rId342"/>
    <p:sldId id="392" r:id="rId343"/>
    <p:sldId id="1008" r:id="rId344"/>
    <p:sldId id="1011" r:id="rId345"/>
    <p:sldId id="1012" r:id="rId346"/>
    <p:sldId id="1009" r:id="rId347"/>
    <p:sldId id="1018" r:id="rId348"/>
    <p:sldId id="1015" r:id="rId349"/>
    <p:sldId id="1019" r:id="rId350"/>
    <p:sldId id="1016" r:id="rId351"/>
    <p:sldId id="1014" r:id="rId352"/>
    <p:sldId id="1017" r:id="rId353"/>
    <p:sldId id="1048" r:id="rId354"/>
    <p:sldId id="423" r:id="rId355"/>
    <p:sldId id="949" r:id="rId356"/>
    <p:sldId id="522" r:id="rId357"/>
    <p:sldId id="523" r:id="rId358"/>
    <p:sldId id="981" r:id="rId359"/>
    <p:sldId id="409" r:id="rId360"/>
    <p:sldId id="410" r:id="rId361"/>
    <p:sldId id="411" r:id="rId362"/>
    <p:sldId id="1046" r:id="rId363"/>
    <p:sldId id="520" r:id="rId364"/>
    <p:sldId id="413" r:id="rId365"/>
    <p:sldId id="521" r:id="rId366"/>
    <p:sldId id="414" r:id="rId367"/>
    <p:sldId id="415" r:id="rId368"/>
    <p:sldId id="416" r:id="rId369"/>
    <p:sldId id="417" r:id="rId370"/>
    <p:sldId id="418" r:id="rId371"/>
    <p:sldId id="524" r:id="rId372"/>
    <p:sldId id="419" r:id="rId373"/>
    <p:sldId id="420" r:id="rId374"/>
    <p:sldId id="421" r:id="rId375"/>
    <p:sldId id="433" r:id="rId376"/>
    <p:sldId id="434" r:id="rId377"/>
    <p:sldId id="440" r:id="rId378"/>
    <p:sldId id="352" r:id="rId379"/>
    <p:sldId id="441" r:id="rId380"/>
    <p:sldId id="442" r:id="rId381"/>
    <p:sldId id="445" r:id="rId382"/>
    <p:sldId id="443" r:id="rId383"/>
    <p:sldId id="444" r:id="rId384"/>
    <p:sldId id="519" r:id="rId385"/>
    <p:sldId id="436" r:id="rId386"/>
    <p:sldId id="438" r:id="rId387"/>
    <p:sldId id="486" r:id="rId388"/>
    <p:sldId id="511" r:id="rId389"/>
    <p:sldId id="448" r:id="rId390"/>
    <p:sldId id="452" r:id="rId391"/>
    <p:sldId id="453" r:id="rId392"/>
    <p:sldId id="450" r:id="rId393"/>
    <p:sldId id="454" r:id="rId394"/>
    <p:sldId id="455" r:id="rId395"/>
    <p:sldId id="451" r:id="rId396"/>
    <p:sldId id="456" r:id="rId397"/>
    <p:sldId id="502" r:id="rId398"/>
    <p:sldId id="467" r:id="rId399"/>
    <p:sldId id="457" r:id="rId400"/>
    <p:sldId id="459" r:id="rId401"/>
    <p:sldId id="461" r:id="rId402"/>
    <p:sldId id="460" r:id="rId403"/>
    <p:sldId id="513" r:id="rId404"/>
    <p:sldId id="458" r:id="rId405"/>
    <p:sldId id="469" r:id="rId406"/>
    <p:sldId id="470" r:id="rId407"/>
    <p:sldId id="471" r:id="rId408"/>
    <p:sldId id="512" r:id="rId409"/>
    <p:sldId id="472" r:id="rId410"/>
    <p:sldId id="473" r:id="rId411"/>
    <p:sldId id="474" r:id="rId412"/>
    <p:sldId id="475" r:id="rId413"/>
    <p:sldId id="476" r:id="rId414"/>
    <p:sldId id="462" r:id="rId415"/>
    <p:sldId id="514" r:id="rId416"/>
    <p:sldId id="515" r:id="rId417"/>
    <p:sldId id="516" r:id="rId418"/>
    <p:sldId id="517" r:id="rId419"/>
    <p:sldId id="463" r:id="rId420"/>
    <p:sldId id="482" r:id="rId421"/>
    <p:sldId id="464" r:id="rId422"/>
    <p:sldId id="465" r:id="rId423"/>
    <p:sldId id="466" r:id="rId424"/>
    <p:sldId id="483" r:id="rId425"/>
    <p:sldId id="484" r:id="rId426"/>
    <p:sldId id="500" r:id="rId4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1" autoAdjust="0"/>
    <p:restoredTop sz="94595" autoAdjust="0"/>
  </p:normalViewPr>
  <p:slideViewPr>
    <p:cSldViewPr snapToGrid="0">
      <p:cViewPr varScale="1">
        <p:scale>
          <a:sx n="104" d="100"/>
          <a:sy n="104" d="100"/>
        </p:scale>
        <p:origin x="210" y="108"/>
      </p:cViewPr>
      <p:guideLst/>
    </p:cSldViewPr>
  </p:slideViewPr>
  <p:outlineViewPr>
    <p:cViewPr>
      <p:scale>
        <a:sx n="33" d="100"/>
        <a:sy n="33" d="100"/>
      </p:scale>
      <p:origin x="0" y="-37024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tableStyles" Target="tableStyle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notesMaster" Target="notesMasters/notesMaster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microsoft.com/office/2016/11/relationships/changesInfo" Target="changesInfos/changesInfo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handoutMaster" Target="handoutMasters/handoutMaster1.xml"/><Relationship Id="rId1" Type="http://schemas.openxmlformats.org/officeDocument/2006/relationships/slideMaster" Target="slideMasters/slideMaster1.xml"/><Relationship Id="rId233" Type="http://schemas.openxmlformats.org/officeDocument/2006/relationships/slide" Target="slides/slide2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003E0E2-173B-4A76-8EDD-72EBA622826D}"/>
    <pc:docChg chg="undo custSel addSld delSld modSld addSection modSection">
      <pc:chgData name="Matteo Francia" userId="fbe833e6-b551-4418-a2a7-4d1023d25bd4" providerId="ADAL" clId="{2003E0E2-173B-4A76-8EDD-72EBA622826D}" dt="2023-11-06T09:03:37.755" v="960" actId="790"/>
      <pc:docMkLst>
        <pc:docMk/>
      </pc:docMkLst>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pc:chgData name="Matteo Francia" userId="fbe833e6-b551-4418-a2a7-4d1023d25bd4" providerId="ADAL" clId="{2003E0E2-173B-4A76-8EDD-72EBA622826D}" dt="2023-11-06T08:17:03.853" v="20" actId="20577"/>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modSp mod">
        <pc:chgData name="Matteo Francia" userId="fbe833e6-b551-4418-a2a7-4d1023d25bd4" providerId="ADAL" clId="{2003E0E2-173B-4A76-8EDD-72EBA622826D}" dt="2023-11-06T08:01:19.685" v="8" actId="20577"/>
        <pc:sldMkLst>
          <pc:docMk/>
          <pc:sldMk cId="1080152245" sldId="1024"/>
        </pc:sldMkLst>
        <pc:spChg chg="mod">
          <ac:chgData name="Matteo Francia" userId="fbe833e6-b551-4418-a2a7-4d1023d25bd4" providerId="ADAL" clId="{2003E0E2-173B-4A76-8EDD-72EBA622826D}" dt="2023-11-06T08:01:19.685" v="8" actId="20577"/>
          <ac:spMkLst>
            <pc:docMk/>
            <pc:sldMk cId="1080152245" sldId="1024"/>
            <ac:spMk id="3" creationId="{701D7F6A-8AFB-B59C-3150-C8C015EC0CC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modClrScheme chgLayout">
        <pc:chgData name="Matteo Francia" userId="fbe833e6-b551-4418-a2a7-4d1023d25bd4" providerId="ADAL" clId="{2003E0E2-173B-4A76-8EDD-72EBA622826D}" dt="2023-11-06T08:32:36.546" v="433" actId="27636"/>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chgLayout">
        <pc:chgData name="Matteo Francia" userId="fbe833e6-b551-4418-a2a7-4d1023d25bd4" providerId="ADAL" clId="{2003E0E2-173B-4A76-8EDD-72EBA622826D}" dt="2023-11-06T08:59:00.854" v="921" actId="113"/>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chgLayout">
        <pc:chgData name="Matteo Francia" userId="fbe833e6-b551-4418-a2a7-4d1023d25bd4" providerId="ADAL" clId="{2003E0E2-173B-4A76-8EDD-72EBA622826D}" dt="2023-11-06T08:58:57.562" v="919" actId="113"/>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chgLayout">
        <pc:chgData name="Matteo Francia" userId="fbe833e6-b551-4418-a2a7-4d1023d25bd4" providerId="ADAL" clId="{2003E0E2-173B-4A76-8EDD-72EBA622826D}" dt="2023-11-06T08:59:41.097" v="957" actId="113"/>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2023-11-06</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06/11/2023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0.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1.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87</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90</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106</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107</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108</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109</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110</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111</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112</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113</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116</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117</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118</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128</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129</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134</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135</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144</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147</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148</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150</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151</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152</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153</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154</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156</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Top Players </a:t>
            </a:r>
          </a:p>
          <a:p>
            <a:r>
              <a:rPr lang="en-GB" dirty="0"/>
              <a:t>https://solutionsreview.com/data-management/the-best-data-fabric-tools-and-software/ </a:t>
            </a:r>
          </a:p>
          <a:p>
            <a:r>
              <a:rPr lang="en-GB" dirty="0"/>
              <a:t>https://em360tech.com/top-10/data-modelling-fabric </a:t>
            </a:r>
          </a:p>
          <a:p>
            <a:r>
              <a:rPr lang="en-GB" dirty="0"/>
              <a:t>Predictions</a:t>
            </a:r>
          </a:p>
          <a:p>
            <a:r>
              <a:rPr lang="en-GB" dirty="0"/>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59</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181</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182</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190</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191</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207</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264</a:t>
            </a:fld>
            <a:endParaRPr lang="it-IT" dirty="0"/>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277</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282</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286</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298</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346</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70</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74</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79</a:t>
            </a:fld>
            <a:endParaRPr lang="it-IT"/>
          </a:p>
        </p:txBody>
      </p:sp>
    </p:spTree>
    <p:extLst>
      <p:ext uri="{BB962C8B-B14F-4D97-AF65-F5344CB8AC3E}">
        <p14:creationId xmlns:p14="http://schemas.microsoft.com/office/powerpoint/2010/main" val="1333670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81</a:t>
            </a:fld>
            <a:endParaRPr lang="it-IT"/>
          </a:p>
        </p:txBody>
      </p:sp>
    </p:spTree>
    <p:extLst>
      <p:ext uri="{BB962C8B-B14F-4D97-AF65-F5344CB8AC3E}">
        <p14:creationId xmlns:p14="http://schemas.microsoft.com/office/powerpoint/2010/main" val="96857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1.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g"/><Relationship Id="rId4" Type="http://schemas.openxmlformats.org/officeDocument/2006/relationships/hyperlink" Target="https://www.domo.com/learn/data-never-sleeps-9"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2.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big.csr.unibo.it/teaching/"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209.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3.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svg"/><Relationship Id="rId4" Type="http://schemas.openxmlformats.org/officeDocument/2006/relationships/image" Target="../media/image120.png"/></Relationships>
</file>

<file path=ppt/slides/_rels/slide215.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png"/></Relationships>
</file>

<file path=ppt/slides/_rels/slide216.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4.pn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278.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png"/><Relationship Id="rId39" Type="http://schemas.openxmlformats.org/officeDocument/2006/relationships/image" Target="../media/image204.png"/><Relationship Id="rId21" Type="http://schemas.openxmlformats.org/officeDocument/2006/relationships/image" Target="../media/image186.png"/><Relationship Id="rId34" Type="http://schemas.openxmlformats.org/officeDocument/2006/relationships/image" Target="../media/image199.png"/><Relationship Id="rId42" Type="http://schemas.openxmlformats.org/officeDocument/2006/relationships/image" Target="../media/image207.png"/><Relationship Id="rId47" Type="http://schemas.openxmlformats.org/officeDocument/2006/relationships/image" Target="../media/image212.png"/><Relationship Id="rId50" Type="http://schemas.openxmlformats.org/officeDocument/2006/relationships/image" Target="../media/image215.png"/><Relationship Id="rId55" Type="http://schemas.openxmlformats.org/officeDocument/2006/relationships/image" Target="../media/image220.png"/><Relationship Id="rId7" Type="http://schemas.openxmlformats.org/officeDocument/2006/relationships/image" Target="../media/image172.png"/><Relationship Id="rId2" Type="http://schemas.openxmlformats.org/officeDocument/2006/relationships/image" Target="../media/image167.png"/><Relationship Id="rId16" Type="http://schemas.openxmlformats.org/officeDocument/2006/relationships/image" Target="../media/image181.png"/><Relationship Id="rId29" Type="http://schemas.openxmlformats.org/officeDocument/2006/relationships/image" Target="../media/image194.png"/><Relationship Id="rId11" Type="http://schemas.openxmlformats.org/officeDocument/2006/relationships/image" Target="../media/image176.pn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png"/><Relationship Id="rId40" Type="http://schemas.openxmlformats.org/officeDocument/2006/relationships/image" Target="../media/image205.png"/><Relationship Id="rId45" Type="http://schemas.openxmlformats.org/officeDocument/2006/relationships/image" Target="../media/image210.png"/><Relationship Id="rId53" Type="http://schemas.openxmlformats.org/officeDocument/2006/relationships/image" Target="../media/image218.png"/><Relationship Id="rId58" Type="http://schemas.openxmlformats.org/officeDocument/2006/relationships/image" Target="../media/image223.png"/><Relationship Id="rId5" Type="http://schemas.openxmlformats.org/officeDocument/2006/relationships/image" Target="../media/image170.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png"/><Relationship Id="rId30" Type="http://schemas.openxmlformats.org/officeDocument/2006/relationships/image" Target="../media/image195.png"/><Relationship Id="rId35" Type="http://schemas.openxmlformats.org/officeDocument/2006/relationships/image" Target="../media/image200.png"/><Relationship Id="rId43" Type="http://schemas.openxmlformats.org/officeDocument/2006/relationships/image" Target="../media/image208.png"/><Relationship Id="rId48" Type="http://schemas.openxmlformats.org/officeDocument/2006/relationships/image" Target="../media/image213.png"/><Relationship Id="rId56" Type="http://schemas.openxmlformats.org/officeDocument/2006/relationships/image" Target="../media/image221.png"/><Relationship Id="rId8" Type="http://schemas.openxmlformats.org/officeDocument/2006/relationships/image" Target="../media/image173.png"/><Relationship Id="rId51" Type="http://schemas.openxmlformats.org/officeDocument/2006/relationships/image" Target="../media/image216.png"/><Relationship Id="rId3" Type="http://schemas.openxmlformats.org/officeDocument/2006/relationships/image" Target="../media/image168.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33" Type="http://schemas.openxmlformats.org/officeDocument/2006/relationships/image" Target="../media/image198.png"/><Relationship Id="rId38" Type="http://schemas.openxmlformats.org/officeDocument/2006/relationships/image" Target="../media/image203.png"/><Relationship Id="rId46" Type="http://schemas.openxmlformats.org/officeDocument/2006/relationships/image" Target="../media/image211.png"/><Relationship Id="rId59" Type="http://schemas.openxmlformats.org/officeDocument/2006/relationships/image" Target="../media/image224.png"/><Relationship Id="rId20" Type="http://schemas.openxmlformats.org/officeDocument/2006/relationships/image" Target="../media/image185.png"/><Relationship Id="rId41" Type="http://schemas.openxmlformats.org/officeDocument/2006/relationships/image" Target="../media/image206.png"/><Relationship Id="rId54"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171.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png"/><Relationship Id="rId36" Type="http://schemas.openxmlformats.org/officeDocument/2006/relationships/image" Target="../media/image201.png"/><Relationship Id="rId49" Type="http://schemas.openxmlformats.org/officeDocument/2006/relationships/image" Target="../media/image214.png"/><Relationship Id="rId57" Type="http://schemas.openxmlformats.org/officeDocument/2006/relationships/image" Target="../media/image222.png"/><Relationship Id="rId10" Type="http://schemas.openxmlformats.org/officeDocument/2006/relationships/image" Target="../media/image175.png"/><Relationship Id="rId31" Type="http://schemas.openxmlformats.org/officeDocument/2006/relationships/image" Target="../media/image196.png"/><Relationship Id="rId44" Type="http://schemas.openxmlformats.org/officeDocument/2006/relationships/image" Target="../media/image209.png"/><Relationship Id="rId52" Type="http://schemas.openxmlformats.org/officeDocument/2006/relationships/image" Target="../media/image217.png"/><Relationship Id="rId60" Type="http://schemas.openxmlformats.org/officeDocument/2006/relationships/image" Target="../media/image225.png"/></Relationships>
</file>

<file path=ppt/slides/_rels/slide284.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image" Target="../media/image23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31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3" Type="http://schemas.openxmlformats.org/officeDocument/2006/relationships/image" Target="../media/image262.sv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18.xml.rels><?xml version="1.0" encoding="UTF-8" standalone="yes"?>
<Relationships xmlns="http://schemas.openxmlformats.org/package/2006/relationships"><Relationship Id="rId3" Type="http://schemas.openxmlformats.org/officeDocument/2006/relationships/image" Target="../media/image262.sv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268.svg"/><Relationship Id="rId2" Type="http://schemas.openxmlformats.org/officeDocument/2006/relationships/image" Target="../media/image267.png"/><Relationship Id="rId1" Type="http://schemas.openxmlformats.org/officeDocument/2006/relationships/slideLayout" Target="../slideLayouts/slideLayout2.xml"/><Relationship Id="rId5" Type="http://schemas.openxmlformats.org/officeDocument/2006/relationships/image" Target="../media/image270.svg"/><Relationship Id="rId4" Type="http://schemas.openxmlformats.org/officeDocument/2006/relationships/image" Target="../media/image2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274.svg"/><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9.xml"/></Relationships>
</file>

<file path=ppt/slides/_rels/slide33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49.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287.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90.jp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92.jp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5.png"/><Relationship Id="rId4" Type="http://schemas.openxmlformats.org/officeDocument/2006/relationships/image" Target="../media/image304.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column families </a:t>
            </a:r>
            <a:r>
              <a:rPr lang="en-US" dirty="0"/>
              <a:t>(corresponding to tables)</a:t>
            </a:r>
          </a:p>
          <a:p>
            <a:r>
              <a:rPr lang="en-US" dirty="0"/>
              <a:t>Each column family contains a list of </a:t>
            </a:r>
            <a:r>
              <a:rPr lang="en-US" dirty="0">
                <a:solidFill>
                  <a:srgbClr val="FF0000"/>
                </a:solidFill>
              </a:rPr>
              <a:t>row</a:t>
            </a:r>
            <a:r>
              <a:rPr lang="en-US" dirty="0"/>
              <a:t> in the form of a key-value pair</a:t>
            </a:r>
          </a:p>
          <a:p>
            <a:pPr lvl="1"/>
            <a:r>
              <a:rPr lang="en-US" dirty="0"/>
              <a:t>Key: unique string in the column family</a:t>
            </a:r>
          </a:p>
          <a:p>
            <a:pPr lvl="1"/>
            <a:r>
              <a:rPr lang="en-US" dirty="0"/>
              <a:t>Value: a set of </a:t>
            </a:r>
            <a:r>
              <a:rPr lang="en-US" dirty="0">
                <a:solidFill>
                  <a:srgbClr val="FF0000"/>
                </a:solidFill>
              </a:rPr>
              <a:t>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t>Essentially a 2-dimensional key-value store</a:t>
            </a:r>
          </a:p>
          <a:p>
            <a:r>
              <a:rPr lang="en-US" dirty="0">
                <a:solidFill>
                  <a:schemeClr val="accent2"/>
                </a:solidFill>
              </a:rPr>
              <a:t>Rows specify only the columns </a:t>
            </a:r>
            <a:br>
              <a:rPr lang="en-US" dirty="0">
                <a:solidFill>
                  <a:schemeClr val="accent2"/>
                </a:solidFill>
              </a:rPr>
            </a:br>
            <a:r>
              <a:rPr lang="en-US" dirty="0">
                <a:solidFill>
                  <a:schemeClr val="accent2"/>
                </a:solidFill>
              </a:rPr>
              <a:t>for which a value exists</a:t>
            </a:r>
          </a:p>
          <a:p>
            <a:pPr lvl="1"/>
            <a:r>
              <a:rPr lang="en-US" dirty="0"/>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querying</a:t>
            </a:r>
          </a:p>
        </p:txBody>
      </p:sp>
      <p:sp>
        <p:nvSpPr>
          <p:cNvPr id="3" name="Segnaposto contenuto 2"/>
          <p:cNvSpPr>
            <a:spLocks noGrp="1"/>
          </p:cNvSpPr>
          <p:nvPr>
            <p:ph idx="1"/>
          </p:nvPr>
        </p:nvSpPr>
        <p:spPr/>
        <p:txBody>
          <a:bodyPr/>
          <a:lstStyle/>
          <a:p>
            <a:r>
              <a:rPr lang="en-US" dirty="0"/>
              <a:t>The query language expressiveness is in between key-value and document data models</a:t>
            </a:r>
          </a:p>
          <a:p>
            <a:pPr lvl="1"/>
            <a:r>
              <a:rPr lang="en-US" dirty="0"/>
              <a:t>Column indexes are discouraged</a:t>
            </a:r>
          </a:p>
          <a:p>
            <a:pPr lvl="1"/>
            <a:r>
              <a:rPr lang="en-US" dirty="0"/>
              <a:t>Can filter on column values (not always)</a:t>
            </a:r>
          </a:p>
          <a:p>
            <a:pPr lvl="1"/>
            <a:r>
              <a:rPr lang="en-US" dirty="0"/>
              <a:t>Can return more rows with one query</a:t>
            </a:r>
          </a:p>
          <a:p>
            <a:pPr lvl="1"/>
            <a:r>
              <a:rPr lang="en-US" dirty="0"/>
              <a:t>Can select which columns to project</a:t>
            </a:r>
          </a:p>
          <a:p>
            <a:pPr lvl="1"/>
            <a:r>
              <a:rPr lang="en-US" dirty="0"/>
              <a:t>Can update specific columns (not always)</a:t>
            </a:r>
          </a:p>
          <a:p>
            <a:endParaRPr lang="en-US" dirty="0"/>
          </a:p>
          <a:p>
            <a:r>
              <a:rPr lang="en-US" dirty="0"/>
              <a:t>Given the similarity with the relational model, a </a:t>
            </a:r>
            <a:r>
              <a:rPr lang="en-US" dirty="0">
                <a:solidFill>
                  <a:srgbClr val="FF0000"/>
                </a:solidFill>
              </a:rPr>
              <a:t>SQL-like </a:t>
            </a:r>
            <a:r>
              <a:rPr lang="en-US" dirty="0"/>
              <a:t>language is often used</a:t>
            </a:r>
          </a:p>
          <a:p>
            <a:endParaRPr lang="en-US" dirty="0"/>
          </a:p>
        </p:txBody>
      </p:sp>
    </p:spTree>
    <p:extLst>
      <p:ext uri="{BB962C8B-B14F-4D97-AF65-F5344CB8AC3E}">
        <p14:creationId xmlns:p14="http://schemas.microsoft.com/office/powerpoint/2010/main" val="15618452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 columnar</a:t>
            </a:r>
          </a:p>
        </p:txBody>
      </p:sp>
      <p:sp>
        <p:nvSpPr>
          <p:cNvPr id="3" name="Segnaposto contenuto 2"/>
          <p:cNvSpPr>
            <a:spLocks noGrp="1"/>
          </p:cNvSpPr>
          <p:nvPr>
            <p:ph idx="1"/>
          </p:nvPr>
        </p:nvSpPr>
        <p:spPr/>
        <p:txBody>
          <a:bodyPr>
            <a:normAutofit/>
          </a:bodyPr>
          <a:lstStyle/>
          <a:p>
            <a:r>
              <a:rPr lang="en-US" dirty="0"/>
              <a:t>Do not mistake the wide column data model with the columnar storage used for OLAP applications </a:t>
            </a:r>
          </a:p>
          <a:p>
            <a:endParaRPr lang="en-US" dirty="0"/>
          </a:p>
          <a:p>
            <a:endParaRPr lang="en-US" dirty="0"/>
          </a:p>
          <a:p>
            <a:endParaRPr lang="en-US" dirty="0"/>
          </a:p>
          <a:p>
            <a:r>
              <a:rPr lang="en-US" dirty="0"/>
              <a:t>Row-oriented</a:t>
            </a:r>
          </a:p>
          <a:p>
            <a:pPr lvl="1"/>
            <a:r>
              <a:rPr lang="en-US" dirty="0"/>
              <a:t>Pro: inserting a record is easy</a:t>
            </a:r>
          </a:p>
          <a:p>
            <a:pPr lvl="1"/>
            <a:r>
              <a:rPr lang="en-US" dirty="0"/>
              <a:t>Con: several unnecessary data may be accessed when reading a record</a:t>
            </a:r>
          </a:p>
          <a:p>
            <a:r>
              <a:rPr lang="en-US" dirty="0"/>
              <a:t>Column-oriented</a:t>
            </a:r>
          </a:p>
          <a:p>
            <a:pPr lvl="1"/>
            <a:r>
              <a:rPr lang="en-US" dirty="0"/>
              <a:t>Pro: only the required values are accessed</a:t>
            </a:r>
          </a:p>
          <a:p>
            <a:pPr lvl="1"/>
            <a:r>
              <a:rPr lang="en-US" dirty="0"/>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wide-column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dirty="0"/>
              <a:t>Data the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err="1"/>
              <a:t>Sharding</a:t>
            </a:r>
            <a:r>
              <a:rPr lang="en-US" noProof="0" dirty="0"/>
              <a:t> data</a:t>
            </a:r>
          </a:p>
        </p:txBody>
      </p:sp>
      <p:sp>
        <p:nvSpPr>
          <p:cNvPr id="3" name="Segnaposto testo 2"/>
          <p:cNvSpPr>
            <a:spLocks noGrp="1"/>
          </p:cNvSpPr>
          <p:nvPr>
            <p:ph idx="1"/>
          </p:nvPr>
        </p:nvSpPr>
        <p:spPr/>
        <p:txBody>
          <a:bodyPr/>
          <a:lstStyle/>
          <a:p>
            <a:r>
              <a:rPr lang="en-US"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data</a:t>
            </a:r>
          </a:p>
        </p:txBody>
      </p:sp>
      <p:sp>
        <p:nvSpPr>
          <p:cNvPr id="3" name="Segnaposto contenuto 2"/>
          <p:cNvSpPr>
            <a:spLocks noGrp="1"/>
          </p:cNvSpPr>
          <p:nvPr>
            <p:ph sz="quarter" idx="1"/>
          </p:nvPr>
        </p:nvSpPr>
        <p:spPr/>
        <p:txBody>
          <a:bodyPr>
            <a:normAutofit/>
          </a:bodyPr>
          <a:lstStyle/>
          <a:p>
            <a:r>
              <a:rPr lang="en-US" noProof="0" dirty="0"/>
              <a:t>One of the strengths of NoSQL systems is their </a:t>
            </a:r>
            <a:r>
              <a:rPr lang="en-US" noProof="0" dirty="0">
                <a:solidFill>
                  <a:srgbClr val="FF0000"/>
                </a:solidFill>
              </a:rPr>
              <a:t>scale-out capability</a:t>
            </a:r>
            <a:endParaRPr lang="en-US" i="1" noProof="0" dirty="0">
              <a:solidFill>
                <a:srgbClr val="FF0000"/>
              </a:solidFill>
            </a:endParaRPr>
          </a:p>
          <a:p>
            <a:pPr lvl="1"/>
            <a:r>
              <a:rPr lang="en-US" i="1" noProof="0" dirty="0">
                <a:solidFill>
                  <a:srgbClr val="0070C0"/>
                </a:solidFill>
              </a:rPr>
              <a:t>Aggregate data modeling</a:t>
            </a:r>
            <a:r>
              <a:rPr lang="en-US" noProof="0" dirty="0">
                <a:solidFill>
                  <a:srgbClr val="0070C0"/>
                </a:solidFill>
              </a:rPr>
              <a:t>: </a:t>
            </a:r>
            <a:r>
              <a:rPr lang="en-US" noProof="0" dirty="0"/>
              <a:t>well suited for being distributed within a cluster</a:t>
            </a:r>
          </a:p>
          <a:p>
            <a:pPr lvl="1"/>
            <a:r>
              <a:rPr lang="en-US" noProof="0" dirty="0"/>
              <a:t>NoSQL systems can be used in a </a:t>
            </a:r>
            <a:r>
              <a:rPr lang="en-US" noProof="0" dirty="0">
                <a:solidFill>
                  <a:srgbClr val="0070C0"/>
                </a:solidFill>
              </a:rPr>
              <a:t>single server environment </a:t>
            </a:r>
            <a:r>
              <a:rPr lang="en-US" noProof="0" dirty="0"/>
              <a:t>too</a:t>
            </a:r>
          </a:p>
          <a:p>
            <a:pPr lvl="2"/>
            <a:r>
              <a:rPr lang="en-US" dirty="0"/>
              <a:t>Graph databases do not scale as well as the others</a:t>
            </a:r>
            <a:endParaRPr lang="en-US" noProof="0" dirty="0">
              <a:solidFill>
                <a:srgbClr val="0070C0"/>
              </a:solidFill>
            </a:endParaRPr>
          </a:p>
          <a:p>
            <a:r>
              <a:rPr lang="en-US" noProof="0" dirty="0"/>
              <a:t>Two aspects must be considered </a:t>
            </a:r>
            <a:r>
              <a:rPr lang="en-US" noProof="0" dirty="0" err="1"/>
              <a:t>whe</a:t>
            </a:r>
            <a:r>
              <a:rPr lang="en-US" dirty="0"/>
              <a:t>n deploying on a cluster</a:t>
            </a:r>
            <a:endParaRPr lang="en-US" noProof="0" dirty="0"/>
          </a:p>
          <a:p>
            <a:pPr lvl="1"/>
            <a:r>
              <a:rPr lang="en-US" b="1" noProof="0" dirty="0" err="1"/>
              <a:t>Sharding</a:t>
            </a:r>
            <a:r>
              <a:rPr lang="en-US" noProof="0" dirty="0"/>
              <a:t>: </a:t>
            </a:r>
            <a:r>
              <a:rPr lang="en-US" noProof="0" dirty="0">
                <a:solidFill>
                  <a:srgbClr val="0070C0"/>
                </a:solidFill>
              </a:rPr>
              <a:t>distributing the data across different nodes</a:t>
            </a:r>
          </a:p>
          <a:p>
            <a:pPr lvl="1"/>
            <a:r>
              <a:rPr lang="en-US" b="1" noProof="0" dirty="0"/>
              <a:t>Replication</a:t>
            </a:r>
            <a:r>
              <a:rPr lang="en-US" noProof="0" dirty="0"/>
              <a:t>: </a:t>
            </a:r>
            <a:r>
              <a:rPr lang="en-US" dirty="0">
                <a:solidFill>
                  <a:srgbClr val="0070C0"/>
                </a:solidFill>
              </a:rPr>
              <a:t>creating copies of the data on several nodes</a:t>
            </a:r>
            <a:endParaRPr lang="en-US" noProof="0" dirty="0">
              <a:solidFill>
                <a:srgbClr val="0070C0"/>
              </a:solidFill>
            </a:endParaRPr>
          </a:p>
          <a:p>
            <a:pPr lvl="1"/>
            <a:endParaRPr lang="en-US" noProof="0" dirty="0"/>
          </a:p>
          <a:p>
            <a:endParaRPr lang="en-US" noProof="0" dirty="0"/>
          </a:p>
        </p:txBody>
      </p:sp>
    </p:spTree>
    <p:extLst>
      <p:ext uri="{BB962C8B-B14F-4D97-AF65-F5344CB8AC3E}">
        <p14:creationId xmlns:p14="http://schemas.microsoft.com/office/powerpoint/2010/main" val="1253247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dirty="0" err="1"/>
              <a:t>Sharding</a:t>
            </a:r>
            <a:endParaRPr lang="en-US" noProof="0" dirty="0"/>
          </a:p>
        </p:txBody>
      </p:sp>
      <p:sp>
        <p:nvSpPr>
          <p:cNvPr id="7" name="Segnaposto contenuto 2"/>
          <p:cNvSpPr>
            <a:spLocks noGrp="1"/>
          </p:cNvSpPr>
          <p:nvPr>
            <p:ph idx="1"/>
          </p:nvPr>
        </p:nvSpPr>
        <p:spPr/>
        <p:txBody>
          <a:bodyPr>
            <a:normAutofit/>
          </a:bodyPr>
          <a:lstStyle/>
          <a:p>
            <a:r>
              <a:rPr lang="en-US" b="1" dirty="0" err="1"/>
              <a:t>Sharding</a:t>
            </a:r>
            <a:r>
              <a:rPr lang="en-US" dirty="0"/>
              <a:t>: </a:t>
            </a:r>
            <a:r>
              <a:rPr lang="en-US" dirty="0">
                <a:solidFill>
                  <a:srgbClr val="0070C0"/>
                </a:solidFill>
              </a:rPr>
              <a:t>subdividing the data in </a:t>
            </a:r>
            <a:r>
              <a:rPr lang="en-US" i="1" dirty="0">
                <a:solidFill>
                  <a:srgbClr val="0070C0"/>
                </a:solidFill>
              </a:rPr>
              <a:t>shards</a:t>
            </a:r>
            <a:r>
              <a:rPr lang="en-US" dirty="0">
                <a:solidFill>
                  <a:srgbClr val="0070C0"/>
                </a:solidFill>
              </a:rPr>
              <a:t> that are stored in different machines</a:t>
            </a:r>
          </a:p>
          <a:p>
            <a:pPr lvl="1"/>
            <a:r>
              <a:rPr lang="en-US" dirty="0"/>
              <a:t>Intrinsic in a distributed DB</a:t>
            </a:r>
          </a:p>
          <a:p>
            <a:pPr lvl="1"/>
            <a:r>
              <a:rPr lang="en-US" dirty="0"/>
              <a:t>Improves the efficiency of the system</a:t>
            </a:r>
          </a:p>
          <a:p>
            <a:pPr lvl="2"/>
            <a:r>
              <a:rPr lang="en-US" dirty="0"/>
              <a:t>Read/write operations are distributed</a:t>
            </a:r>
          </a:p>
          <a:p>
            <a:endParaRPr lang="en-US" dirty="0"/>
          </a:p>
          <a:p>
            <a:endParaRPr lang="en-US" dirty="0"/>
          </a:p>
          <a:p>
            <a:endParaRPr lang="en-US" dirty="0"/>
          </a:p>
          <a:p>
            <a:endParaRPr lang="en-US" dirty="0"/>
          </a:p>
          <a:p>
            <a:r>
              <a:rPr lang="en-US" dirty="0"/>
              <a:t>A good </a:t>
            </a:r>
            <a:r>
              <a:rPr lang="en-US" i="1" dirty="0" err="1"/>
              <a:t>sharding</a:t>
            </a:r>
            <a:r>
              <a:rPr lang="en-US" i="1" dirty="0"/>
              <a:t> strategy </a:t>
            </a:r>
            <a:r>
              <a:rPr lang="en-US" dirty="0"/>
              <a:t>is </a:t>
            </a:r>
            <a:r>
              <a:rPr lang="en-US" b="1" dirty="0"/>
              <a:t>fundamental </a:t>
            </a:r>
            <a:r>
              <a:rPr lang="en-US" dirty="0"/>
              <a:t>to optimize performances</a:t>
            </a:r>
          </a:p>
          <a:p>
            <a:pPr lvl="1"/>
            <a:r>
              <a:rPr lang="en-US" dirty="0"/>
              <a:t>Usually based on one or more fields composing the </a:t>
            </a:r>
            <a:r>
              <a:rPr lang="en-US" dirty="0" err="1"/>
              <a:t>sharding</a:t>
            </a:r>
            <a:r>
              <a:rPr lang="en-US" dirty="0"/>
              <a:t> key</a:t>
            </a:r>
          </a:p>
        </p:txBody>
      </p:sp>
    </p:spTree>
    <p:extLst>
      <p:ext uri="{BB962C8B-B14F-4D97-AF65-F5344CB8AC3E}">
        <p14:creationId xmlns:p14="http://schemas.microsoft.com/office/powerpoint/2010/main" val="1523342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strategy</a:t>
            </a:r>
          </a:p>
        </p:txBody>
      </p:sp>
      <p:sp>
        <p:nvSpPr>
          <p:cNvPr id="3" name="Segnaposto contenuto 2"/>
          <p:cNvSpPr>
            <a:spLocks noGrp="1"/>
          </p:cNvSpPr>
          <p:nvPr>
            <p:ph sz="quarter" idx="1"/>
          </p:nvPr>
        </p:nvSpPr>
        <p:spPr/>
        <p:txBody>
          <a:bodyPr>
            <a:normAutofit/>
          </a:bodyPr>
          <a:lstStyle/>
          <a:p>
            <a:r>
              <a:rPr lang="en-US" noProof="0" dirty="0"/>
              <a:t>Thumbs-up rules for a </a:t>
            </a:r>
            <a:r>
              <a:rPr lang="en-US" noProof="0" dirty="0" err="1"/>
              <a:t>sharding</a:t>
            </a:r>
            <a:r>
              <a:rPr lang="en-US" noProof="0" dirty="0"/>
              <a:t> strategy:</a:t>
            </a:r>
          </a:p>
          <a:p>
            <a:pPr marL="201216" indent="-201216">
              <a:buFont typeface="+mj-lt"/>
              <a:buAutoNum type="arabicPeriod"/>
            </a:pPr>
            <a:r>
              <a:rPr lang="en-US" noProof="0" dirty="0">
                <a:solidFill>
                  <a:srgbClr val="0070C0"/>
                </a:solidFill>
              </a:rPr>
              <a:t> Data-locality: stores the data close to those that need to access them</a:t>
            </a:r>
          </a:p>
          <a:p>
            <a:pPr lvl="1"/>
            <a:r>
              <a:rPr lang="en-US" noProof="0" dirty="0"/>
              <a:t>E.g., store orders of Italian customers in the European data center</a:t>
            </a:r>
          </a:p>
          <a:p>
            <a:pPr marL="201216" indent="-201216">
              <a:buFont typeface="+mj-lt"/>
              <a:buAutoNum type="arabicPeriod"/>
            </a:pPr>
            <a:r>
              <a:rPr lang="en-US" noProof="0" dirty="0">
                <a:solidFill>
                  <a:srgbClr val="0070C0"/>
                </a:solidFill>
              </a:rPr>
              <a:t> Keep a balanced distribution</a:t>
            </a:r>
          </a:p>
          <a:p>
            <a:pPr lvl="1"/>
            <a:r>
              <a:rPr lang="en-US" noProof="0" dirty="0"/>
              <a:t>Each node should have the same percentage </a:t>
            </a:r>
            <a:r>
              <a:rPr lang="en-US" dirty="0"/>
              <a:t>of data (more or less)</a:t>
            </a:r>
            <a:endParaRPr lang="en-US" noProof="0" dirty="0"/>
          </a:p>
          <a:p>
            <a:pPr marL="201216" indent="-201216">
              <a:buFont typeface="+mj-lt"/>
              <a:buAutoNum type="arabicPeriod"/>
            </a:pPr>
            <a:r>
              <a:rPr lang="en-US" noProof="0" dirty="0">
                <a:solidFill>
                  <a:srgbClr val="0070C0"/>
                </a:solidFill>
              </a:rPr>
              <a:t> Keep together the data that must be accessed together</a:t>
            </a:r>
          </a:p>
          <a:p>
            <a:pPr lvl="1"/>
            <a:r>
              <a:rPr lang="en-US" noProof="0" dirty="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Hash strategy: a hash function is used to allocate data to partitions</a:t>
            </a:r>
          </a:p>
          <a:p>
            <a:pPr lvl="1"/>
            <a:r>
              <a:rPr lang="en-US" dirty="0"/>
              <a:t>Adopted by DynamoDB and Cassandra</a:t>
            </a:r>
          </a:p>
          <a:p>
            <a:pPr lvl="1"/>
            <a:r>
              <a:rPr lang="en-US" dirty="0"/>
              <a:t>Pro: ensures even data distribution across nodes </a:t>
            </a:r>
            <a:r>
              <a:rPr lang="en-US" dirty="0">
                <a:sym typeface="Wingdings" panose="05000000000000000000" pitchFamily="2" charset="2"/>
              </a:rPr>
              <a:t> massive scalability</a:t>
            </a:r>
            <a:endParaRPr lang="en-US" dirty="0"/>
          </a:p>
          <a:p>
            <a:pPr lvl="1"/>
            <a:r>
              <a:rPr lang="en-US" dirty="0"/>
              <a:t>Pro: new nodes can be added without heavy data redistribution</a:t>
            </a:r>
          </a:p>
          <a:p>
            <a:pPr lvl="1"/>
            <a:r>
              <a:rPr lang="en-US" dirty="0"/>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Range strategy: each partition contains a range of sorted data</a:t>
            </a:r>
          </a:p>
          <a:p>
            <a:pPr lvl="1"/>
            <a:r>
              <a:rPr lang="en-US" dirty="0"/>
              <a:t>Adopted by HBase</a:t>
            </a:r>
          </a:p>
          <a:p>
            <a:pPr lvl="1"/>
            <a:r>
              <a:rPr lang="en-US" dirty="0"/>
              <a:t>Pro: efficiently run range queries that work on the </a:t>
            </a:r>
            <a:r>
              <a:rPr lang="en-US" dirty="0" err="1"/>
              <a:t>sharding</a:t>
            </a:r>
            <a:r>
              <a:rPr lang="en-US" dirty="0"/>
              <a:t> key values</a:t>
            </a:r>
          </a:p>
          <a:p>
            <a:pPr lvl="1"/>
            <a:r>
              <a:rPr lang="en-US" dirty="0"/>
              <a:t>Con: global ordering often generates hot spots </a:t>
            </a:r>
            <a:r>
              <a:rPr lang="en-US" dirty="0">
                <a:sym typeface="Wingdings" panose="05000000000000000000" pitchFamily="2" charset="2"/>
              </a:rPr>
              <a:t> risk of </a:t>
            </a:r>
            <a:r>
              <a:rPr lang="en-US" dirty="0"/>
              <a:t>bottlenecks </a:t>
            </a:r>
          </a:p>
          <a:p>
            <a:pPr lvl="1"/>
            <a:r>
              <a:rPr lang="en-US" dirty="0"/>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endParaRPr lang="en-US" noProof="0" dirty="0"/>
          </a:p>
        </p:txBody>
      </p:sp>
      <p:sp>
        <p:nvSpPr>
          <p:cNvPr id="3" name="Segnaposto contenuto 2"/>
          <p:cNvSpPr>
            <a:spLocks noGrp="1"/>
          </p:cNvSpPr>
          <p:nvPr>
            <p:ph sz="quarter" idx="1"/>
          </p:nvPr>
        </p:nvSpPr>
        <p:spPr/>
        <p:txBody>
          <a:bodyPr>
            <a:normAutofit/>
          </a:bodyPr>
          <a:lstStyle/>
          <a:p>
            <a:r>
              <a:rPr lang="en-US" noProof="0" dirty="0"/>
              <a:t>Auto-</a:t>
            </a:r>
            <a:r>
              <a:rPr lang="en-US" noProof="0" dirty="0" err="1"/>
              <a:t>sharding</a:t>
            </a:r>
            <a:r>
              <a:rPr lang="en-US" noProof="0" dirty="0"/>
              <a:t>: the database distributes the data according to the workload</a:t>
            </a:r>
          </a:p>
          <a:p>
            <a:endParaRPr lang="en-US" dirty="0"/>
          </a:p>
          <a:p>
            <a:endParaRPr lang="en-US" dirty="0"/>
          </a:p>
          <a:p>
            <a:endParaRPr lang="en-US" dirty="0"/>
          </a:p>
          <a:p>
            <a:endParaRPr lang="en-US" dirty="0"/>
          </a:p>
          <a:p>
            <a:endParaRPr lang="en-US" dirty="0"/>
          </a:p>
          <a:p>
            <a:r>
              <a:rPr lang="en-US" dirty="0"/>
              <a:t>Beware: redefining (or choosing later) the </a:t>
            </a:r>
            <a:r>
              <a:rPr lang="en-US" dirty="0" err="1"/>
              <a:t>sharding</a:t>
            </a:r>
            <a:r>
              <a:rPr lang="en-US" dirty="0"/>
              <a:t> strategy can be quite expensive</a:t>
            </a:r>
            <a:endParaRPr lang="en-US" noProof="0" dirty="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Replication</a:t>
            </a:r>
          </a:p>
        </p:txBody>
      </p:sp>
      <p:sp>
        <p:nvSpPr>
          <p:cNvPr id="5" name="Segnaposto contenuto 2"/>
          <p:cNvSpPr>
            <a:spLocks noGrp="1"/>
          </p:cNvSpPr>
          <p:nvPr>
            <p:ph idx="1"/>
          </p:nvPr>
        </p:nvSpPr>
        <p:spPr/>
        <p:txBody>
          <a:bodyPr>
            <a:normAutofit/>
          </a:bodyPr>
          <a:lstStyle/>
          <a:p>
            <a:r>
              <a:rPr lang="en-US" b="1" dirty="0"/>
              <a:t>Replication</a:t>
            </a:r>
            <a:r>
              <a:rPr lang="en-US" dirty="0"/>
              <a:t>: the data is </a:t>
            </a:r>
            <a:r>
              <a:rPr lang="en-US" dirty="0">
                <a:solidFill>
                  <a:srgbClr val="0070C0"/>
                </a:solidFill>
              </a:rPr>
              <a:t>copied </a:t>
            </a:r>
            <a:r>
              <a:rPr lang="en-US" dirty="0"/>
              <a:t>on several nodes</a:t>
            </a:r>
          </a:p>
          <a:p>
            <a:pPr lvl="1"/>
            <a:r>
              <a:rPr lang="en-US" dirty="0"/>
              <a:t>Improves the robustness of the system</a:t>
            </a:r>
          </a:p>
          <a:p>
            <a:pPr lvl="2"/>
            <a:r>
              <a:rPr lang="en-US" dirty="0"/>
              <a:t>In case of node failure, replicas prevent data loss</a:t>
            </a:r>
          </a:p>
          <a:p>
            <a:pPr lvl="1"/>
            <a:r>
              <a:rPr lang="en-US" dirty="0"/>
              <a:t>Improves the efficiency of the system</a:t>
            </a:r>
          </a:p>
          <a:p>
            <a:pPr lvl="2"/>
            <a:r>
              <a:rPr lang="en-US" dirty="0"/>
              <a:t>More users read the same data from different copies, in parallel</a:t>
            </a:r>
          </a:p>
          <a:p>
            <a:pPr lvl="2"/>
            <a:r>
              <a:rPr lang="en-US" dirty="0"/>
              <a:t>Higher chance of enforcing data-locality</a:t>
            </a:r>
          </a:p>
          <a:p>
            <a:r>
              <a:rPr lang="en-US" dirty="0"/>
              <a:t>How to distribute the replicas?</a:t>
            </a:r>
          </a:p>
          <a:p>
            <a:pPr lvl="1"/>
            <a:r>
              <a:rPr lang="en-US" dirty="0"/>
              <a:t>Random (possibly </a:t>
            </a:r>
            <a:r>
              <a:rPr lang="en-US" i="1" dirty="0"/>
              <a:t>topology-aware</a:t>
            </a:r>
            <a:r>
              <a:rPr lang="en-US" dirty="0"/>
              <a:t>) distribution of each record</a:t>
            </a:r>
          </a:p>
          <a:p>
            <a:pPr lvl="2"/>
            <a:r>
              <a:rPr lang="en-US" dirty="0"/>
              <a:t>Similarly to HDFS blocks</a:t>
            </a:r>
          </a:p>
          <a:p>
            <a:pPr lvl="1"/>
            <a:r>
              <a:rPr lang="en-US" dirty="0"/>
              <a:t>Replication of entire instances</a:t>
            </a:r>
          </a:p>
          <a:p>
            <a:r>
              <a:rPr lang="en-US" dirty="0"/>
              <a:t>Main issue: each update must be pushed to every replica</a:t>
            </a:r>
          </a:p>
          <a:p>
            <a:pPr lvl="1"/>
            <a:r>
              <a:rPr lang="en-US" dirty="0"/>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7" name="Segnaposto contenuto 2"/>
          <p:cNvSpPr>
            <a:spLocks noGrp="1"/>
          </p:cNvSpPr>
          <p:nvPr>
            <p:ph idx="1"/>
          </p:nvPr>
        </p:nvSpPr>
        <p:spPr/>
        <p:txBody>
          <a:bodyPr>
            <a:normAutofit/>
          </a:bodyPr>
          <a:lstStyle/>
          <a:p>
            <a:r>
              <a:rPr lang="en-US" dirty="0">
                <a:solidFill>
                  <a:srgbClr val="FF0000"/>
                </a:solidFill>
              </a:rPr>
              <a:t>Master</a:t>
            </a:r>
          </a:p>
          <a:p>
            <a:pPr lvl="1"/>
            <a:r>
              <a:rPr lang="en-US" dirty="0"/>
              <a:t>It’s the manager of the data</a:t>
            </a:r>
          </a:p>
          <a:p>
            <a:pPr lvl="1"/>
            <a:r>
              <a:rPr lang="en-US" dirty="0">
                <a:solidFill>
                  <a:srgbClr val="0070C0"/>
                </a:solidFill>
              </a:rPr>
              <a:t>Handles each and every write operation</a:t>
            </a:r>
          </a:p>
          <a:p>
            <a:pPr lvl="1"/>
            <a:r>
              <a:rPr lang="en-US" dirty="0"/>
              <a:t>Can be chosen or drawn</a:t>
            </a:r>
          </a:p>
          <a:p>
            <a:r>
              <a:rPr lang="en-US" dirty="0">
                <a:solidFill>
                  <a:srgbClr val="FF0000"/>
                </a:solidFill>
              </a:rPr>
              <a:t>Slaves </a:t>
            </a:r>
          </a:p>
          <a:p>
            <a:pPr lvl="1"/>
            <a:r>
              <a:rPr lang="en-US" dirty="0"/>
              <a:t>Enable read operations</a:t>
            </a:r>
          </a:p>
          <a:p>
            <a:pPr lvl="1"/>
            <a:r>
              <a:rPr lang="en-US" dirty="0"/>
              <a:t>In sync with the master</a:t>
            </a:r>
          </a:p>
          <a:p>
            <a:pPr lvl="1"/>
            <a:r>
              <a:rPr lang="en-US" dirty="0"/>
              <a:t>Can become master</a:t>
            </a:r>
            <a:br>
              <a:rPr lang="en-US" dirty="0"/>
            </a:br>
            <a:r>
              <a:rPr lang="en-US" dirty="0"/>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3" name="Segnaposto contenuto 2"/>
          <p:cNvSpPr>
            <a:spLocks noGrp="1"/>
          </p:cNvSpPr>
          <p:nvPr>
            <p:ph idx="1"/>
          </p:nvPr>
        </p:nvSpPr>
        <p:spPr/>
        <p:txBody>
          <a:bodyPr>
            <a:normAutofit/>
          </a:bodyPr>
          <a:lstStyle/>
          <a:p>
            <a:r>
              <a:rPr lang="en-US" b="1" noProof="0" dirty="0"/>
              <a:t>Pros</a:t>
            </a:r>
          </a:p>
          <a:p>
            <a:pPr lvl="1"/>
            <a:r>
              <a:rPr lang="en-US" noProof="0" dirty="0"/>
              <a:t>Easily handles many read requests</a:t>
            </a:r>
          </a:p>
          <a:p>
            <a:pPr lvl="2"/>
            <a:r>
              <a:rPr lang="en-US" noProof="0" dirty="0"/>
              <a:t>Slaves do not need the master to perform reads</a:t>
            </a:r>
          </a:p>
          <a:p>
            <a:pPr lvl="1"/>
            <a:r>
              <a:rPr lang="en-US" noProof="0" dirty="0"/>
              <a:t>Useful when the workload mainly consists of reads</a:t>
            </a:r>
          </a:p>
          <a:p>
            <a:pPr lvl="1"/>
            <a:r>
              <a:rPr lang="en-US" dirty="0"/>
              <a:t>Useful to avoid write conflicts</a:t>
            </a:r>
            <a:endParaRPr lang="en-US" noProof="0" dirty="0"/>
          </a:p>
          <a:p>
            <a:r>
              <a:rPr lang="en-US" b="1" noProof="0" dirty="0"/>
              <a:t>Cons</a:t>
            </a:r>
          </a:p>
          <a:p>
            <a:pPr lvl="1"/>
            <a:r>
              <a:rPr lang="en-US" noProof="0" dirty="0">
                <a:solidFill>
                  <a:srgbClr val="FF0000"/>
                </a:solidFill>
              </a:rPr>
              <a:t>The master is a bottleneck</a:t>
            </a:r>
          </a:p>
          <a:p>
            <a:pPr lvl="2"/>
            <a:r>
              <a:rPr lang="en-US" b="1" noProof="0" dirty="0"/>
              <a:t>Only the master can handle writes</a:t>
            </a:r>
          </a:p>
          <a:p>
            <a:pPr lvl="2"/>
            <a:r>
              <a:rPr lang="en-US" dirty="0"/>
              <a:t>In case of failure, a new master must be drawn</a:t>
            </a:r>
            <a:endParaRPr lang="en-US" noProof="0" dirty="0"/>
          </a:p>
          <a:p>
            <a:pPr lvl="1"/>
            <a:r>
              <a:rPr lang="en-US" noProof="0" dirty="0"/>
              <a:t>Delay in write propagation can be a source of inconsistency</a:t>
            </a:r>
          </a:p>
          <a:p>
            <a:pPr lvl="2"/>
            <a:r>
              <a:rPr lang="en-US" dirty="0"/>
              <a:t>Two users may read different values at the same time</a:t>
            </a:r>
          </a:p>
          <a:p>
            <a:pPr lvl="2"/>
            <a:r>
              <a:rPr lang="en-US" dirty="0">
                <a:solidFill>
                  <a:srgbClr val="FF0000"/>
                </a:solidFill>
              </a:rPr>
              <a:t>Read inconsistency can be problematic, but are relatively limited in time</a:t>
            </a:r>
            <a:endParaRPr lang="en-US" dirty="0"/>
          </a:p>
          <a:p>
            <a:pPr lvl="1"/>
            <a:r>
              <a:rPr lang="en-US" noProof="0" dirty="0"/>
              <a:t>Not ideal </a:t>
            </a:r>
            <a:r>
              <a:rPr lang="en-US" dirty="0"/>
              <a:t>when the workload mainly consists of writes</a:t>
            </a:r>
            <a:endParaRPr lang="en-US" noProof="0" dirty="0"/>
          </a:p>
        </p:txBody>
      </p:sp>
    </p:spTree>
    <p:extLst>
      <p:ext uri="{BB962C8B-B14F-4D97-AF65-F5344CB8AC3E}">
        <p14:creationId xmlns:p14="http://schemas.microsoft.com/office/powerpoint/2010/main" val="42774179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dirty="0"/>
              <a:t>Peer-to-Peer Replication</a:t>
            </a:r>
          </a:p>
        </p:txBody>
      </p:sp>
      <p:sp>
        <p:nvSpPr>
          <p:cNvPr id="7" name="Segnaposto contenuto 2"/>
          <p:cNvSpPr>
            <a:spLocks noGrp="1"/>
          </p:cNvSpPr>
          <p:nvPr>
            <p:ph idx="1"/>
          </p:nvPr>
        </p:nvSpPr>
        <p:spPr/>
        <p:txBody>
          <a:bodyPr>
            <a:normAutofit/>
          </a:bodyPr>
          <a:lstStyle/>
          <a:p>
            <a:r>
              <a:rPr lang="en-US" dirty="0"/>
              <a:t>Each node has the same importance</a:t>
            </a:r>
          </a:p>
          <a:p>
            <a:r>
              <a:rPr lang="en-US" dirty="0">
                <a:solidFill>
                  <a:srgbClr val="0070C0"/>
                </a:solidFill>
              </a:rPr>
              <a:t>Each node can handle write operations</a:t>
            </a:r>
          </a:p>
          <a:p>
            <a:r>
              <a:rPr lang="en-US" dirty="0"/>
              <a:t>The loss of a node does not </a:t>
            </a:r>
            <a:br>
              <a:rPr lang="en-US" dirty="0"/>
            </a:br>
            <a:r>
              <a:rPr lang="en-US" dirty="0"/>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Peer-to-Peer Replication</a:t>
            </a:r>
          </a:p>
        </p:txBody>
      </p:sp>
      <p:sp>
        <p:nvSpPr>
          <p:cNvPr id="3" name="Segnaposto contenuto 2"/>
          <p:cNvSpPr>
            <a:spLocks noGrp="1"/>
          </p:cNvSpPr>
          <p:nvPr>
            <p:ph idx="1"/>
          </p:nvPr>
        </p:nvSpPr>
        <p:spPr/>
        <p:txBody>
          <a:bodyPr/>
          <a:lstStyle/>
          <a:p>
            <a:r>
              <a:rPr lang="en-US" b="1" noProof="0" dirty="0"/>
              <a:t>Pro</a:t>
            </a:r>
          </a:p>
          <a:p>
            <a:pPr lvl="1"/>
            <a:r>
              <a:rPr lang="en-US" noProof="0" dirty="0"/>
              <a:t>The failure of a node does not interrupt read nor write requests</a:t>
            </a:r>
          </a:p>
          <a:p>
            <a:pPr lvl="1"/>
            <a:r>
              <a:rPr lang="en-US" noProof="0" dirty="0"/>
              <a:t>Write performances easily scale by adding new nodes</a:t>
            </a:r>
          </a:p>
          <a:p>
            <a:r>
              <a:rPr lang="en-US" b="1" noProof="0" dirty="0"/>
              <a:t>Cons</a:t>
            </a:r>
          </a:p>
          <a:p>
            <a:pPr lvl="1"/>
            <a:r>
              <a:rPr lang="en-US" noProof="0" dirty="0">
                <a:solidFill>
                  <a:srgbClr val="FF0000"/>
                </a:solidFill>
              </a:rPr>
              <a:t>Conflicts! </a:t>
            </a:r>
          </a:p>
          <a:p>
            <a:pPr lvl="1"/>
            <a:r>
              <a:rPr lang="en-US" dirty="0"/>
              <a:t>Delay in write propagation can be a source of inconsistency</a:t>
            </a:r>
          </a:p>
          <a:p>
            <a:pPr lvl="2"/>
            <a:r>
              <a:rPr lang="en-US" noProof="0" dirty="0"/>
              <a:t>S</a:t>
            </a:r>
            <a:r>
              <a:rPr lang="en-US" dirty="0" err="1"/>
              <a:t>ame</a:t>
            </a:r>
            <a:r>
              <a:rPr lang="en-US" dirty="0"/>
              <a:t> as with master-slave replication</a:t>
            </a:r>
            <a:endParaRPr lang="en-US" noProof="0" dirty="0"/>
          </a:p>
          <a:p>
            <a:pPr lvl="1"/>
            <a:r>
              <a:rPr lang="en-US" noProof="0" dirty="0"/>
              <a:t>Two users may update the same value from different replicas</a:t>
            </a:r>
            <a:endParaRPr lang="en-US" dirty="0"/>
          </a:p>
          <a:p>
            <a:pPr lvl="2"/>
            <a:r>
              <a:rPr lang="en-US" noProof="0" dirty="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Handling conflicts</a:t>
            </a:r>
            <a:endParaRPr lang="en-US" noProof="0" dirty="0"/>
          </a:p>
        </p:txBody>
      </p:sp>
      <p:sp>
        <p:nvSpPr>
          <p:cNvPr id="4" name="Segnaposto contenuto 3"/>
          <p:cNvSpPr>
            <a:spLocks noGrp="1"/>
          </p:cNvSpPr>
          <p:nvPr>
            <p:ph idx="1"/>
          </p:nvPr>
        </p:nvSpPr>
        <p:spPr/>
        <p:txBody>
          <a:bodyPr>
            <a:normAutofit/>
          </a:bodyPr>
          <a:lstStyle/>
          <a:p>
            <a:r>
              <a:rPr lang="en-US" noProof="0" dirty="0"/>
              <a:t>Read conflicts</a:t>
            </a:r>
          </a:p>
          <a:p>
            <a:pPr lvl="1"/>
            <a:r>
              <a:rPr lang="en-US" dirty="0">
                <a:solidFill>
                  <a:schemeClr val="accent2"/>
                </a:solidFill>
              </a:rPr>
              <a:t>Tolerate conflicts</a:t>
            </a:r>
            <a:r>
              <a:rPr lang="en-US" dirty="0"/>
              <a:t>:</a:t>
            </a:r>
            <a:r>
              <a:rPr lang="en-US" dirty="0">
                <a:solidFill>
                  <a:srgbClr val="FF0000"/>
                </a:solidFill>
              </a:rPr>
              <a:t> </a:t>
            </a:r>
            <a:r>
              <a:rPr lang="en-US" dirty="0"/>
              <a:t>the </a:t>
            </a:r>
            <a:r>
              <a:rPr lang="en-US" i="1" dirty="0"/>
              <a:t>inconsistency window </a:t>
            </a:r>
            <a:r>
              <a:rPr lang="en-US" dirty="0"/>
              <a:t>is usually limited</a:t>
            </a:r>
            <a:endParaRPr lang="en-US" i="1" dirty="0"/>
          </a:p>
          <a:p>
            <a:pPr lvl="1"/>
            <a:r>
              <a:rPr lang="en-US" i="1" noProof="0" dirty="0">
                <a:solidFill>
                  <a:schemeClr val="accent2"/>
                </a:solidFill>
              </a:rPr>
              <a:t>Read-your-writes</a:t>
            </a:r>
            <a:r>
              <a:rPr lang="en-US" noProof="0" dirty="0"/>
              <a:t>:</a:t>
            </a:r>
            <a:r>
              <a:rPr lang="en-US" dirty="0"/>
              <a:t> read consistency is guaranteed for the data written by the same user</a:t>
            </a:r>
          </a:p>
          <a:p>
            <a:pPr lvl="2"/>
            <a:r>
              <a:rPr lang="en-US" dirty="0"/>
              <a:t>Applies only to reads that immediately follow a write operation</a:t>
            </a:r>
          </a:p>
          <a:p>
            <a:pPr lvl="2"/>
            <a:r>
              <a:rPr lang="en-US" noProof="0" dirty="0"/>
              <a:t>One way is to associate a user to a node (risk: unbalanced workloads)</a:t>
            </a:r>
          </a:p>
          <a:p>
            <a:pPr lvl="2"/>
            <a:r>
              <a:rPr lang="en-US" dirty="0"/>
              <a:t>Typically, versioning fields are used to ensure that the up-to-date version is read</a:t>
            </a:r>
            <a:endParaRPr lang="en-US" noProof="0" dirty="0"/>
          </a:p>
          <a:p>
            <a:r>
              <a:rPr lang="en-US" noProof="0" dirty="0"/>
              <a:t>Write conflicts (P2P model)</a:t>
            </a:r>
          </a:p>
          <a:p>
            <a:pPr lvl="1"/>
            <a:r>
              <a:rPr lang="en-US" noProof="0" dirty="0">
                <a:solidFill>
                  <a:srgbClr val="0070C0"/>
                </a:solidFill>
              </a:rPr>
              <a:t>Last write wins: </a:t>
            </a:r>
            <a:r>
              <a:rPr lang="en-US" noProof="0" dirty="0"/>
              <a:t>in case of conflict, the latest update overrides the others</a:t>
            </a:r>
          </a:p>
          <a:p>
            <a:pPr lvl="1"/>
            <a:r>
              <a:rPr lang="en-US" dirty="0">
                <a:solidFill>
                  <a:srgbClr val="0070C0"/>
                </a:solidFill>
              </a:rPr>
              <a:t>Conflict prevention</a:t>
            </a:r>
            <a:r>
              <a:rPr lang="en-US" dirty="0"/>
              <a:t>: enforce writes on the most recent version by verifying that the value hasn’t changed since the last read</a:t>
            </a:r>
          </a:p>
          <a:p>
            <a:pPr lvl="1"/>
            <a:r>
              <a:rPr lang="en-US" noProof="0" dirty="0">
                <a:solidFill>
                  <a:srgbClr val="0070C0"/>
                </a:solidFill>
              </a:rPr>
              <a:t>Conflict detection</a:t>
            </a:r>
            <a:r>
              <a:rPr lang="en-US" noProof="0" dirty="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quorum mechanism</a:t>
            </a:r>
            <a:endParaRPr lang="en-US" noProof="0" dirty="0"/>
          </a:p>
        </p:txBody>
      </p:sp>
      <p:sp>
        <p:nvSpPr>
          <p:cNvPr id="4" name="Segnaposto contenuto 3"/>
          <p:cNvSpPr>
            <a:spLocks noGrp="1"/>
          </p:cNvSpPr>
          <p:nvPr>
            <p:ph idx="1"/>
          </p:nvPr>
        </p:nvSpPr>
        <p:spPr/>
        <p:txBody>
          <a:bodyPr>
            <a:normAutofit/>
          </a:bodyPr>
          <a:lstStyle/>
          <a:p>
            <a:r>
              <a:rPr lang="en-US" dirty="0"/>
              <a:t>The </a:t>
            </a:r>
            <a:r>
              <a:rPr lang="en-US" dirty="0">
                <a:solidFill>
                  <a:srgbClr val="FF0000"/>
                </a:solidFill>
              </a:rPr>
              <a:t>quorum mechanism </a:t>
            </a:r>
            <a:r>
              <a:rPr lang="en-US" dirty="0"/>
              <a:t>ensures consistent IO under replication</a:t>
            </a:r>
          </a:p>
          <a:p>
            <a:pPr lvl="1"/>
            <a:r>
              <a:rPr lang="en-US" dirty="0"/>
              <a:t>Based on contacting a majority of the nodes responsible for certain data </a:t>
            </a:r>
          </a:p>
          <a:p>
            <a:pPr lvl="1"/>
            <a:r>
              <a:rPr lang="en-US" dirty="0"/>
              <a:t>The quorum is the minimum number of nodes that a distributed operation has to obtain in order to be allowed to perform an operation on a replicated data item</a:t>
            </a:r>
          </a:p>
          <a:p>
            <a:r>
              <a:rPr lang="en-US" dirty="0"/>
              <a:t>Each data item has N replicas</a:t>
            </a:r>
          </a:p>
          <a:p>
            <a:pPr lvl="1"/>
            <a:r>
              <a:rPr lang="en-US" dirty="0"/>
              <a:t>Writing quorum: W &gt; N/2</a:t>
            </a:r>
          </a:p>
          <a:p>
            <a:pPr lvl="2"/>
            <a:r>
              <a:rPr lang="en-US" dirty="0"/>
              <a:t>The write operation is allowed only if W replicas can be updated</a:t>
            </a:r>
          </a:p>
          <a:p>
            <a:pPr lvl="2"/>
            <a:r>
              <a:rPr lang="en-US" dirty="0"/>
              <a:t>Ensures that two write operations cannot occur concurrently</a:t>
            </a:r>
          </a:p>
          <a:p>
            <a:pPr lvl="1"/>
            <a:r>
              <a:rPr lang="en-US" dirty="0"/>
              <a:t>Reading quorum: R &gt; N-W</a:t>
            </a:r>
          </a:p>
          <a:p>
            <a:pPr lvl="2"/>
            <a:r>
              <a:rPr lang="en-US" dirty="0"/>
              <a:t>The read operation is allowed only if R replicas can be read</a:t>
            </a:r>
          </a:p>
          <a:p>
            <a:pPr lvl="2"/>
            <a:r>
              <a:rPr lang="en-US" dirty="0"/>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Managing consistency</a:t>
            </a:r>
          </a:p>
        </p:txBody>
      </p:sp>
      <p:sp>
        <p:nvSpPr>
          <p:cNvPr id="3" name="Segnaposto testo 2"/>
          <p:cNvSpPr>
            <a:spLocks noGrp="1"/>
          </p:cNvSpPr>
          <p:nvPr>
            <p:ph idx="1"/>
          </p:nvPr>
        </p:nvSpPr>
        <p:spPr/>
        <p:txBody>
          <a:bodyPr/>
          <a:lstStyle/>
          <a:p>
            <a:r>
              <a:rPr lang="en-US" noProof="0"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r>
              <a:rPr lang="en-US" dirty="0"/>
              <a:t>RDBMS come from decades of widespread usage</a:t>
            </a:r>
          </a:p>
          <a:p>
            <a:pPr lvl="1"/>
            <a:r>
              <a:rPr lang="en-US" dirty="0"/>
              <a:t>Strong focus on data consistency</a:t>
            </a:r>
          </a:p>
          <a:p>
            <a:pPr lvl="1"/>
            <a:r>
              <a:rPr lang="en-US" dirty="0"/>
              <a:t>Years of research activities to optimize performances</a:t>
            </a:r>
          </a:p>
          <a:p>
            <a:pPr lvl="1"/>
            <a:r>
              <a:rPr lang="en-US" dirty="0"/>
              <a:t>Highly complex systems (triggers, caching, security, etc.)</a:t>
            </a:r>
          </a:p>
          <a:p>
            <a:endParaRPr lang="en-US" dirty="0"/>
          </a:p>
          <a:p>
            <a:r>
              <a:rPr lang="en-US" dirty="0"/>
              <a:t>NoSQL systems are designed to succeed where RDBMSs fail</a:t>
            </a:r>
          </a:p>
          <a:p>
            <a:pPr lvl="1"/>
            <a:r>
              <a:rPr lang="en-US" dirty="0"/>
              <a:t>Strong focus on data </a:t>
            </a:r>
            <a:r>
              <a:rPr lang="en-US" dirty="0" err="1"/>
              <a:t>sharding</a:t>
            </a:r>
            <a:r>
              <a:rPr lang="en-US" dirty="0"/>
              <a:t> and high availability</a:t>
            </a:r>
          </a:p>
          <a:p>
            <a:pPr lvl="1"/>
            <a:r>
              <a:rPr lang="en-US" dirty="0"/>
              <a:t>Quite simple systems (for now)</a:t>
            </a:r>
          </a:p>
          <a:p>
            <a:pPr lvl="1"/>
            <a:r>
              <a:rPr lang="en-US" dirty="0"/>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an example</a:t>
            </a:r>
          </a:p>
        </p:txBody>
      </p:sp>
      <p:sp>
        <p:nvSpPr>
          <p:cNvPr id="3" name="Segnaposto contenuto 2"/>
          <p:cNvSpPr>
            <a:spLocks noGrp="1"/>
          </p:cNvSpPr>
          <p:nvPr>
            <p:ph idx="1"/>
          </p:nvPr>
        </p:nvSpPr>
        <p:spPr/>
        <p:txBody>
          <a:bodyPr>
            <a:normAutofit/>
          </a:bodyPr>
          <a:lstStyle/>
          <a:p>
            <a:r>
              <a:rPr lang="en-US" dirty="0"/>
              <a:t>Consider 1000€ to be transferred from bank account A to B; the transfer is made by:</a:t>
            </a:r>
          </a:p>
          <a:p>
            <a:pPr lvl="1"/>
            <a:r>
              <a:rPr lang="en-US" dirty="0"/>
              <a:t>Removing 1000€ from A</a:t>
            </a:r>
          </a:p>
          <a:p>
            <a:pPr lvl="1"/>
            <a:r>
              <a:rPr lang="en-US" dirty="0"/>
              <a:t>Adding 1000€ to B</a:t>
            </a:r>
          </a:p>
          <a:p>
            <a:endParaRPr lang="en-US" dirty="0"/>
          </a:p>
          <a:p>
            <a:r>
              <a:rPr lang="en-US" dirty="0"/>
              <a:t>What should never happen</a:t>
            </a:r>
          </a:p>
          <a:p>
            <a:pPr lvl="1"/>
            <a:r>
              <a:rPr lang="en-US" dirty="0"/>
              <a:t>The money is removed from A but not added to B</a:t>
            </a:r>
          </a:p>
          <a:p>
            <a:pPr lvl="1"/>
            <a:r>
              <a:rPr lang="en-US" dirty="0"/>
              <a:t>The money is added twice to B</a:t>
            </a:r>
          </a:p>
          <a:p>
            <a:pPr lvl="1"/>
            <a:r>
              <a:rPr lang="en-US" dirty="0"/>
              <a:t>A query on the database shows an intermediate state</a:t>
            </a:r>
          </a:p>
          <a:p>
            <a:pPr lvl="2"/>
            <a:r>
              <a:rPr lang="en-US" dirty="0"/>
              <a:t>E.g., A+B = 0€</a:t>
            </a:r>
          </a:p>
          <a:p>
            <a:r>
              <a:rPr lang="en-US" dirty="0"/>
              <a:t>RDBMS adopt </a:t>
            </a:r>
            <a:r>
              <a:rPr lang="en-US" dirty="0">
                <a:solidFill>
                  <a:srgbClr val="FF0000"/>
                </a:solidFill>
              </a:rPr>
              <a:t>transactions </a:t>
            </a:r>
            <a:r>
              <a:rPr lang="en-US" dirty="0"/>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lnSpcReduction="10000"/>
          </a:bodyPr>
          <a:lstStyle/>
          <a:p>
            <a:r>
              <a:rPr lang="en-US" dirty="0"/>
              <a:t>Transactions guarantee four fundamental properties: ACID</a:t>
            </a:r>
          </a:p>
          <a:p>
            <a:r>
              <a:rPr lang="en-US" b="1" dirty="0">
                <a:solidFill>
                  <a:schemeClr val="accent2"/>
                </a:solidFill>
              </a:rPr>
              <a:t>A</a:t>
            </a:r>
            <a:r>
              <a:rPr lang="en-US" dirty="0">
                <a:solidFill>
                  <a:schemeClr val="accent2"/>
                </a:solidFill>
              </a:rPr>
              <a:t>tomicity</a:t>
            </a:r>
          </a:p>
          <a:p>
            <a:pPr lvl="1"/>
            <a:r>
              <a:rPr lang="en-US" dirty="0"/>
              <a:t>The transaction is indivisible: either it fully completes, or it fails</a:t>
            </a:r>
          </a:p>
          <a:p>
            <a:pPr lvl="1"/>
            <a:r>
              <a:rPr lang="en-US" dirty="0"/>
              <a:t>It cannot be completed partially</a:t>
            </a:r>
          </a:p>
          <a:p>
            <a:r>
              <a:rPr lang="en-US" b="1" dirty="0">
                <a:solidFill>
                  <a:schemeClr val="accent2"/>
                </a:solidFill>
              </a:rPr>
              <a:t>C</a:t>
            </a:r>
            <a:r>
              <a:rPr lang="en-US" dirty="0">
                <a:solidFill>
                  <a:schemeClr val="accent2"/>
                </a:solidFill>
              </a:rPr>
              <a:t>onsistency</a:t>
            </a:r>
          </a:p>
          <a:p>
            <a:pPr lvl="1"/>
            <a:r>
              <a:rPr lang="en-US" dirty="0"/>
              <a:t>The transaction leaves the DB in a consistent state</a:t>
            </a:r>
          </a:p>
          <a:p>
            <a:pPr lvl="1"/>
            <a:r>
              <a:rPr lang="en-US" dirty="0"/>
              <a:t>Integrity constraints can never be violated</a:t>
            </a:r>
          </a:p>
          <a:p>
            <a:r>
              <a:rPr lang="en-US" b="1" dirty="0">
                <a:solidFill>
                  <a:schemeClr val="accent2"/>
                </a:solidFill>
              </a:rPr>
              <a:t>I</a:t>
            </a:r>
            <a:r>
              <a:rPr lang="en-US" dirty="0">
                <a:solidFill>
                  <a:schemeClr val="accent2"/>
                </a:solidFill>
              </a:rPr>
              <a:t>solation</a:t>
            </a:r>
          </a:p>
          <a:p>
            <a:pPr lvl="1"/>
            <a:r>
              <a:rPr lang="en-US" dirty="0"/>
              <a:t>The transaction is independent from the others</a:t>
            </a:r>
          </a:p>
          <a:p>
            <a:pPr lvl="1"/>
            <a:r>
              <a:rPr lang="en-US" dirty="0"/>
              <a:t>In case of concurrent transactions, the effect is the same of their sequential execution</a:t>
            </a:r>
          </a:p>
          <a:p>
            <a:r>
              <a:rPr lang="en-US" b="1" dirty="0">
                <a:solidFill>
                  <a:schemeClr val="accent2"/>
                </a:solidFill>
              </a:rPr>
              <a:t>D</a:t>
            </a:r>
            <a:r>
              <a:rPr lang="en-US" dirty="0">
                <a:solidFill>
                  <a:schemeClr val="accent2"/>
                </a:solidFill>
              </a:rPr>
              <a:t>urability</a:t>
            </a:r>
          </a:p>
          <a:p>
            <a:pPr lvl="1"/>
            <a:r>
              <a:rPr lang="en-US" dirty="0"/>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a:bodyPr>
          <a:lstStyle/>
          <a:p>
            <a:r>
              <a:rPr lang="en-US" dirty="0"/>
              <a:t>Implementation of ACID properties relies on </a:t>
            </a:r>
            <a:r>
              <a:rPr lang="en-US" dirty="0">
                <a:solidFill>
                  <a:schemeClr val="accent2"/>
                </a:solidFill>
              </a:rPr>
              <a:t>locking mechanisms and logs</a:t>
            </a:r>
          </a:p>
          <a:p>
            <a:pPr lvl="1"/>
            <a:r>
              <a:rPr lang="en-US" dirty="0"/>
              <a:t>Resources are locked, updates are logged</a:t>
            </a:r>
          </a:p>
          <a:p>
            <a:pPr lvl="1"/>
            <a:r>
              <a:rPr lang="en-US" dirty="0"/>
              <a:t>In case of problems, rollback to the original state</a:t>
            </a:r>
          </a:p>
          <a:p>
            <a:pPr lvl="1"/>
            <a:r>
              <a:rPr lang="en-US" dirty="0"/>
              <a:t>If no error occurs, unlock the resources</a:t>
            </a:r>
          </a:p>
          <a:p>
            <a:r>
              <a:rPr lang="en-US" dirty="0"/>
              <a:t>Consistency is guaranteed to the detriment of speed and availability</a:t>
            </a:r>
          </a:p>
          <a:p>
            <a:pPr lvl="1"/>
            <a:r>
              <a:rPr lang="en-US" dirty="0"/>
              <a:t>User may have to wait</a:t>
            </a:r>
          </a:p>
          <a:p>
            <a:pPr lvl="1"/>
            <a:r>
              <a:rPr lang="en-US" dirty="0"/>
              <a:t>Hard to replicate this mechanism in a distributed environment</a:t>
            </a:r>
          </a:p>
          <a:p>
            <a:r>
              <a:rPr lang="en-US" dirty="0"/>
              <a:t>But, sometimes, consistency is not that important</a:t>
            </a:r>
          </a:p>
          <a:p>
            <a:pPr lvl="1"/>
            <a:r>
              <a:rPr lang="en-US" dirty="0"/>
              <a:t>E.g.: e-commerce application</a:t>
            </a:r>
          </a:p>
          <a:p>
            <a:pPr lvl="1"/>
            <a:r>
              <a:rPr lang="en-US" dirty="0"/>
              <a:t>Shopping cart management requires speed and availability</a:t>
            </a:r>
          </a:p>
          <a:p>
            <a:pPr lvl="1"/>
            <a:r>
              <a:rPr lang="en-US" dirty="0"/>
              <a:t>Order emission requires consistency</a:t>
            </a:r>
          </a:p>
          <a:p>
            <a:endParaRPr lang="en-US" dirty="0"/>
          </a:p>
        </p:txBody>
      </p:sp>
    </p:spTree>
    <p:extLst>
      <p:ext uri="{BB962C8B-B14F-4D97-AF65-F5344CB8AC3E}">
        <p14:creationId xmlns:p14="http://schemas.microsoft.com/office/powerpoint/2010/main" val="602765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a:t>
            </a:r>
          </a:p>
        </p:txBody>
      </p:sp>
      <p:sp>
        <p:nvSpPr>
          <p:cNvPr id="3" name="Segnaposto contenuto 2"/>
          <p:cNvSpPr>
            <a:spLocks noGrp="1"/>
          </p:cNvSpPr>
          <p:nvPr>
            <p:ph idx="1"/>
          </p:nvPr>
        </p:nvSpPr>
        <p:spPr/>
        <p:txBody>
          <a:bodyPr/>
          <a:lstStyle/>
          <a:p>
            <a:r>
              <a:rPr lang="en-US" dirty="0"/>
              <a:t>Several attempts have been made to describe NoSQL properties with respect to ACID properties</a:t>
            </a:r>
          </a:p>
          <a:p>
            <a:pPr lvl="1"/>
            <a:r>
              <a:rPr lang="en-US" dirty="0"/>
              <a:t>CAP theorem</a:t>
            </a:r>
          </a:p>
          <a:p>
            <a:pPr lvl="1"/>
            <a:r>
              <a:rPr lang="en-US" dirty="0"/>
              <a:t>PACELC theorem</a:t>
            </a:r>
          </a:p>
          <a:p>
            <a:pPr lvl="1"/>
            <a:r>
              <a:rPr lang="en-US" dirty="0"/>
              <a:t>BASE philosophy</a:t>
            </a:r>
          </a:p>
          <a:p>
            <a:r>
              <a:rPr lang="en-US" dirty="0"/>
              <a:t>They are not properties on which NoSQL systems rely</a:t>
            </a:r>
          </a:p>
          <a:p>
            <a:pPr lvl="1"/>
            <a:r>
              <a:rPr lang="en-US" dirty="0"/>
              <a:t>Rather, they simply </a:t>
            </a:r>
            <a:r>
              <a:rPr lang="en-US" i="1" dirty="0"/>
              <a:t>try </a:t>
            </a:r>
            <a:r>
              <a:rPr lang="en-US" dirty="0"/>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"Theorem": only two of the following three properties can be guaranteed</a:t>
            </a:r>
          </a:p>
          <a:p>
            <a:r>
              <a:rPr lang="en-US" b="1" dirty="0">
                <a:solidFill>
                  <a:schemeClr val="accent2"/>
                </a:solidFill>
              </a:rPr>
              <a:t>C</a:t>
            </a:r>
            <a:r>
              <a:rPr lang="en-US" dirty="0">
                <a:solidFill>
                  <a:schemeClr val="accent2"/>
                </a:solidFill>
              </a:rPr>
              <a:t>onsistency: </a:t>
            </a:r>
            <a:r>
              <a:rPr lang="en-US" dirty="0"/>
              <a:t>the system is always consistent</a:t>
            </a:r>
          </a:p>
          <a:p>
            <a:pPr lvl="1"/>
            <a:r>
              <a:rPr lang="en-US" dirty="0"/>
              <a:t>Every node returns the same, most recent, successful write</a:t>
            </a:r>
          </a:p>
          <a:p>
            <a:pPr lvl="1"/>
            <a:r>
              <a:rPr lang="en-US" dirty="0"/>
              <a:t>Every client has the same view of the data</a:t>
            </a:r>
          </a:p>
          <a:p>
            <a:r>
              <a:rPr lang="en-US" b="1" dirty="0">
                <a:solidFill>
                  <a:schemeClr val="accent2"/>
                </a:solidFill>
              </a:rPr>
              <a:t>A</a:t>
            </a:r>
            <a:r>
              <a:rPr lang="en-US" dirty="0">
                <a:solidFill>
                  <a:schemeClr val="accent2"/>
                </a:solidFill>
              </a:rPr>
              <a:t>vailability: </a:t>
            </a:r>
            <a:r>
              <a:rPr lang="en-US" dirty="0"/>
              <a:t>the system is always available</a:t>
            </a:r>
          </a:p>
          <a:p>
            <a:pPr lvl="1"/>
            <a:r>
              <a:rPr lang="en-US" dirty="0"/>
              <a:t>Every non-failing node returns a response for all read and write requests in a reasonable amount of time</a:t>
            </a:r>
          </a:p>
          <a:p>
            <a:r>
              <a:rPr lang="en-US" b="1" dirty="0">
                <a:solidFill>
                  <a:schemeClr val="accent2"/>
                </a:solidFill>
              </a:rPr>
              <a:t>P</a:t>
            </a:r>
            <a:r>
              <a:rPr lang="en-US" dirty="0">
                <a:solidFill>
                  <a:schemeClr val="accent2"/>
                </a:solidFill>
              </a:rPr>
              <a:t>artition tolerance: </a:t>
            </a:r>
            <a:r>
              <a:rPr lang="en-US" dirty="0"/>
              <a:t>the system continues </a:t>
            </a:r>
            <a:br>
              <a:rPr lang="en-US" dirty="0"/>
            </a:br>
            <a:r>
              <a:rPr lang="en-US" dirty="0"/>
              <a:t>to function and upholds its consistency </a:t>
            </a:r>
            <a:br>
              <a:rPr lang="en-US" dirty="0"/>
            </a:br>
            <a:r>
              <a:rPr lang="en-US" dirty="0"/>
              <a:t>guarantees in spite of network partitions</a:t>
            </a:r>
          </a:p>
          <a:p>
            <a:pPr lvl="1"/>
            <a:r>
              <a:rPr lang="en-US" dirty="0">
                <a:solidFill>
                  <a:srgbClr val="FF0000"/>
                </a:solidFill>
              </a:rPr>
              <a:t>In distributed systems, network partitioning</a:t>
            </a:r>
            <a:br>
              <a:rPr lang="en-US" dirty="0">
                <a:solidFill>
                  <a:srgbClr val="FF0000"/>
                </a:solidFill>
              </a:rPr>
            </a:br>
            <a:r>
              <a:rPr lang="en-US" dirty="0">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Three situations</a:t>
            </a:r>
          </a:p>
          <a:p>
            <a:pPr lvl="1"/>
            <a:r>
              <a:rPr lang="en-US" dirty="0"/>
              <a:t>CA: the system cannot suffer from network partitioning (single server)</a:t>
            </a:r>
          </a:p>
          <a:p>
            <a:pPr lvl="1"/>
            <a:r>
              <a:rPr lang="en-US" dirty="0"/>
              <a:t>AP: in case of partitioning, the system sacrifices consistency (overbooking)</a:t>
            </a:r>
          </a:p>
          <a:p>
            <a:pPr lvl="1"/>
            <a:r>
              <a:rPr lang="en-US" dirty="0"/>
              <a:t>CP: in case of partitioning, the system sacrifices availability (bookings prevented)</a:t>
            </a:r>
          </a:p>
          <a:p>
            <a:r>
              <a:rPr lang="en-US" dirty="0"/>
              <a:t>Theorem interpretation is not trivial</a:t>
            </a:r>
          </a:p>
          <a:p>
            <a:pPr lvl="1"/>
            <a:r>
              <a:rPr lang="en-US" dirty="0"/>
              <a:t>Asymmetric properties: consistency is sacrificed to favor speed at all times, not just when partitioning happens</a:t>
            </a:r>
          </a:p>
          <a:p>
            <a:pPr lvl="1"/>
            <a:r>
              <a:rPr lang="en-US" dirty="0"/>
              <a:t>Different application requirements </a:t>
            </a:r>
            <a:r>
              <a:rPr lang="en-US" dirty="0">
                <a:sym typeface="Wingdings" panose="05000000000000000000" pitchFamily="2" charset="2"/>
              </a:rPr>
              <a:t> different algorithms handle these properties more strictly/loosely</a:t>
            </a:r>
            <a:endParaRPr lang="en-US" dirty="0"/>
          </a:p>
        </p:txBody>
      </p:sp>
    </p:spTree>
    <p:extLst>
      <p:ext uri="{BB962C8B-B14F-4D97-AF65-F5344CB8AC3E}">
        <p14:creationId xmlns:p14="http://schemas.microsoft.com/office/powerpoint/2010/main" val="9857715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Consistency in NoSQL: </a:t>
            </a:r>
            <a:br>
              <a:rPr lang="en-US" dirty="0"/>
            </a:br>
            <a:r>
              <a:rPr lang="en-US" dirty="0"/>
              <a:t>relaxing CAP</a:t>
            </a:r>
            <a:endParaRPr lang="en-US" noProof="0" dirty="0"/>
          </a:p>
        </p:txBody>
      </p:sp>
      <p:sp>
        <p:nvSpPr>
          <p:cNvPr id="4" name="Segnaposto contenuto 3"/>
          <p:cNvSpPr>
            <a:spLocks noGrp="1"/>
          </p:cNvSpPr>
          <p:nvPr>
            <p:ph idx="1"/>
          </p:nvPr>
        </p:nvSpPr>
        <p:spPr/>
        <p:txBody>
          <a:bodyPr>
            <a:normAutofit fontScale="92500" lnSpcReduction="10000"/>
          </a:bodyPr>
          <a:lstStyle/>
          <a:p>
            <a:r>
              <a:rPr lang="en-US" dirty="0"/>
              <a:t>Consider two users that want to book the same room when a network partition happens</a:t>
            </a:r>
            <a:endParaRPr lang="en-US" noProof="0" dirty="0"/>
          </a:p>
          <a:p>
            <a:r>
              <a:rPr lang="en-US" b="1" noProof="0" dirty="0"/>
              <a:t>CP</a:t>
            </a:r>
            <a:r>
              <a:rPr lang="en-US" noProof="0" dirty="0"/>
              <a:t>: no one can book (</a:t>
            </a:r>
            <a:r>
              <a:rPr lang="en-US" noProof="0" dirty="0">
                <a:solidFill>
                  <a:srgbClr val="0070C0"/>
                </a:solidFill>
              </a:rPr>
              <a:t>A is sacrificed</a:t>
            </a:r>
            <a:r>
              <a:rPr lang="en-US" noProof="0" dirty="0"/>
              <a:t>)</a:t>
            </a:r>
          </a:p>
          <a:p>
            <a:pPr lvl="1"/>
            <a:r>
              <a:rPr lang="en-US" dirty="0"/>
              <a:t>Not the best solution</a:t>
            </a:r>
            <a:endParaRPr lang="en-US" noProof="0" dirty="0"/>
          </a:p>
          <a:p>
            <a:r>
              <a:rPr lang="en-US" b="1" dirty="0"/>
              <a:t>AP</a:t>
            </a:r>
            <a:r>
              <a:rPr lang="en-US" dirty="0"/>
              <a:t>: both can book (</a:t>
            </a:r>
            <a:r>
              <a:rPr lang="en-US" dirty="0">
                <a:solidFill>
                  <a:srgbClr val="0070C0"/>
                </a:solidFill>
              </a:rPr>
              <a:t>C is sacrificed</a:t>
            </a:r>
            <a:r>
              <a:rPr lang="en-US" dirty="0"/>
              <a:t>)</a:t>
            </a:r>
          </a:p>
          <a:p>
            <a:pPr lvl="1"/>
            <a:r>
              <a:rPr lang="en-US" dirty="0"/>
              <a:t>Possible overbooking: writing conflict to handle</a:t>
            </a:r>
          </a:p>
          <a:p>
            <a:r>
              <a:rPr lang="en-US" b="1" noProof="0" dirty="0" err="1">
                <a:solidFill>
                  <a:srgbClr val="FF0000"/>
                </a:solidFill>
              </a:rPr>
              <a:t>caP</a:t>
            </a:r>
            <a:r>
              <a:rPr lang="en-US" noProof="0" dirty="0"/>
              <a:t>: only one can book</a:t>
            </a:r>
          </a:p>
          <a:p>
            <a:pPr lvl="1"/>
            <a:r>
              <a:rPr lang="en-US" noProof="0" dirty="0"/>
              <a:t>The other will se the room available but cannot book it</a:t>
            </a:r>
          </a:p>
          <a:p>
            <a:r>
              <a:rPr lang="en-US" noProof="0" dirty="0">
                <a:solidFill>
                  <a:srgbClr val="FF0000"/>
                </a:solidFill>
              </a:rPr>
              <a:t>This is admissible only in certain scenarios</a:t>
            </a:r>
          </a:p>
          <a:p>
            <a:pPr lvl="1"/>
            <a:r>
              <a:rPr lang="en-US" noProof="0" dirty="0"/>
              <a:t>Finance? Blogs? E-commerce?</a:t>
            </a:r>
          </a:p>
          <a:p>
            <a:r>
              <a:rPr lang="en-US" noProof="0" dirty="0"/>
              <a:t>It’s important to understand:</a:t>
            </a:r>
          </a:p>
          <a:p>
            <a:pPr lvl="1"/>
            <a:r>
              <a:rPr lang="en-US" noProof="0" dirty="0">
                <a:solidFill>
                  <a:srgbClr val="0070C0"/>
                </a:solidFill>
              </a:rPr>
              <a:t>What is the tolerance to obsolete reads</a:t>
            </a:r>
          </a:p>
          <a:p>
            <a:pPr lvl="1"/>
            <a:r>
              <a:rPr lang="en-US" noProof="0" dirty="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PACELC</a:t>
            </a:r>
          </a:p>
        </p:txBody>
      </p:sp>
      <p:sp>
        <p:nvSpPr>
          <p:cNvPr id="3" name="Segnaposto contenuto 2"/>
          <p:cNvSpPr>
            <a:spLocks noGrp="1"/>
          </p:cNvSpPr>
          <p:nvPr>
            <p:ph idx="1"/>
          </p:nvPr>
        </p:nvSpPr>
        <p:spPr/>
        <p:txBody>
          <a:bodyPr>
            <a:normAutofit lnSpcReduction="10000"/>
          </a:bodyPr>
          <a:lstStyle/>
          <a:p>
            <a:r>
              <a:rPr lang="en-US" dirty="0"/>
              <a:t>Evolution of the CAP theorem (less known, but more precise)</a:t>
            </a:r>
          </a:p>
          <a:p>
            <a:pPr lvl="1"/>
            <a:r>
              <a:rPr lang="en-US" dirty="0"/>
              <a:t>if (</a:t>
            </a:r>
            <a:r>
              <a:rPr lang="en-US" b="1" dirty="0">
                <a:solidFill>
                  <a:schemeClr val="accent2"/>
                </a:solidFill>
              </a:rPr>
              <a:t>P</a:t>
            </a:r>
            <a:r>
              <a:rPr lang="en-US" dirty="0">
                <a:solidFill>
                  <a:schemeClr val="accent2"/>
                </a:solidFill>
              </a:rPr>
              <a:t>artition</a:t>
            </a:r>
            <a:r>
              <a:rPr lang="en-US" dirty="0"/>
              <a:t>) then { </a:t>
            </a:r>
            <a:r>
              <a:rPr lang="en-US" b="1" dirty="0" err="1">
                <a:solidFill>
                  <a:schemeClr val="accent2"/>
                </a:solidFill>
              </a:rPr>
              <a:t>A</a:t>
            </a:r>
            <a:r>
              <a:rPr lang="en-US" dirty="0" err="1">
                <a:solidFill>
                  <a:schemeClr val="accent2"/>
                </a:solidFill>
              </a:rPr>
              <a:t>vaialbility</a:t>
            </a:r>
            <a:r>
              <a:rPr lang="en-US" dirty="0">
                <a:solidFill>
                  <a:schemeClr val="accent2"/>
                </a:solidFill>
              </a:rPr>
              <a:t> </a:t>
            </a:r>
            <a:r>
              <a:rPr lang="en-US" dirty="0"/>
              <a:t>or </a:t>
            </a:r>
            <a:r>
              <a:rPr lang="en-US" b="1" dirty="0">
                <a:solidFill>
                  <a:schemeClr val="accent2"/>
                </a:solidFill>
              </a:rPr>
              <a:t>C</a:t>
            </a:r>
            <a:r>
              <a:rPr lang="en-US" dirty="0">
                <a:solidFill>
                  <a:schemeClr val="accent2"/>
                </a:solidFill>
              </a:rPr>
              <a:t>onsistency</a:t>
            </a:r>
            <a:r>
              <a:rPr lang="en-US" dirty="0"/>
              <a:t>? }</a:t>
            </a:r>
          </a:p>
          <a:p>
            <a:pPr lvl="1"/>
            <a:r>
              <a:rPr lang="en-US" b="1" dirty="0">
                <a:solidFill>
                  <a:schemeClr val="accent2"/>
                </a:solidFill>
              </a:rPr>
              <a:t>E</a:t>
            </a:r>
            <a:r>
              <a:rPr lang="en-US" dirty="0">
                <a:solidFill>
                  <a:schemeClr val="accent2"/>
                </a:solidFill>
              </a:rPr>
              <a:t>lse</a:t>
            </a:r>
            <a:r>
              <a:rPr lang="en-US" dirty="0"/>
              <a:t> { </a:t>
            </a:r>
            <a:r>
              <a:rPr lang="en-US" b="1" dirty="0">
                <a:solidFill>
                  <a:schemeClr val="accent2"/>
                </a:solidFill>
              </a:rPr>
              <a:t>L</a:t>
            </a:r>
            <a:r>
              <a:rPr lang="en-US" dirty="0">
                <a:solidFill>
                  <a:schemeClr val="accent2"/>
                </a:solidFill>
              </a:rPr>
              <a:t>atency </a:t>
            </a:r>
            <a:r>
              <a:rPr lang="en-US" dirty="0"/>
              <a:t>or </a:t>
            </a:r>
            <a:r>
              <a:rPr lang="en-US" b="1" dirty="0">
                <a:solidFill>
                  <a:schemeClr val="accent2"/>
                </a:solidFill>
              </a:rPr>
              <a:t>C</a:t>
            </a:r>
            <a:r>
              <a:rPr lang="en-US" dirty="0">
                <a:solidFill>
                  <a:schemeClr val="accent2"/>
                </a:solidFill>
              </a:rPr>
              <a:t>onsistency</a:t>
            </a:r>
            <a:r>
              <a:rPr lang="en-US" dirty="0"/>
              <a:t>? }</a:t>
            </a:r>
          </a:p>
          <a:p>
            <a:r>
              <a:rPr lang="en-US" dirty="0"/>
              <a:t>Different behavior in case or in absence of partitioning</a:t>
            </a:r>
          </a:p>
          <a:p>
            <a:pPr lvl="1"/>
            <a:r>
              <a:rPr lang="en-US" dirty="0"/>
              <a:t>PA: in case of partitioning, the system sacrifices consistency (overbooking)</a:t>
            </a:r>
          </a:p>
          <a:p>
            <a:pPr lvl="1"/>
            <a:r>
              <a:rPr lang="en-US" dirty="0"/>
              <a:t>PC: in case of partitioning, the system sacrifices availability (bookings prevented)</a:t>
            </a:r>
          </a:p>
          <a:p>
            <a:pPr lvl="1"/>
            <a:r>
              <a:rPr lang="en-US" dirty="0"/>
              <a:t>EL: otherwise, the system sacrifices consistency in favor of speed</a:t>
            </a:r>
          </a:p>
          <a:p>
            <a:pPr lvl="1"/>
            <a:r>
              <a:rPr lang="en-US" dirty="0"/>
              <a:t>EC: otherwise, the system sacrifices speed in favor of consistency </a:t>
            </a:r>
          </a:p>
          <a:p>
            <a:r>
              <a:rPr lang="en-US" dirty="0"/>
              <a:t>Four situations:</a:t>
            </a:r>
          </a:p>
          <a:p>
            <a:pPr lvl="1"/>
            <a:r>
              <a:rPr lang="en-US" dirty="0"/>
              <a:t>PA EL: system focused on speed and availability (main NoSQL philosophy)</a:t>
            </a:r>
          </a:p>
          <a:p>
            <a:pPr lvl="1"/>
            <a:r>
              <a:rPr lang="en-US" dirty="0"/>
              <a:t>PA EC: consistency sacrificed only when partitioning happens</a:t>
            </a:r>
          </a:p>
          <a:p>
            <a:pPr lvl="1"/>
            <a:r>
              <a:rPr lang="en-US" dirty="0"/>
              <a:t>PC EL: consistency enforced only when partitioning happens (e.g., Yahoo Sherpa)</a:t>
            </a:r>
          </a:p>
          <a:p>
            <a:pPr lvl="1"/>
            <a:r>
              <a:rPr lang="en-US" dirty="0"/>
              <a:t>PC EC: system focused on consistency (RDBMS)</a:t>
            </a:r>
          </a:p>
          <a:p>
            <a:pPr lvl="1"/>
            <a:endParaRPr lang="en-US" dirty="0"/>
          </a:p>
        </p:txBody>
      </p:sp>
    </p:spTree>
    <p:extLst>
      <p:ext uri="{BB962C8B-B14F-4D97-AF65-F5344CB8AC3E}">
        <p14:creationId xmlns:p14="http://schemas.microsoft.com/office/powerpoint/2010/main" val="3896273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deal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BASE</a:t>
            </a:r>
          </a:p>
        </p:txBody>
      </p:sp>
      <p:sp>
        <p:nvSpPr>
          <p:cNvPr id="3" name="Segnaposto contenuto 2"/>
          <p:cNvSpPr>
            <a:spLocks noGrp="1"/>
          </p:cNvSpPr>
          <p:nvPr>
            <p:ph idx="1"/>
          </p:nvPr>
        </p:nvSpPr>
        <p:spPr/>
        <p:txBody>
          <a:bodyPr>
            <a:normAutofit/>
          </a:bodyPr>
          <a:lstStyle/>
          <a:p>
            <a:r>
              <a:rPr lang="en-US" dirty="0"/>
              <a:t>The CAP theorem is often cited as a justification for the use of weaker consistency models, for example </a:t>
            </a:r>
            <a:r>
              <a:rPr lang="en-US" b="1" dirty="0">
                <a:solidFill>
                  <a:srgbClr val="FF0000"/>
                </a:solidFill>
              </a:rPr>
              <a:t>BASE</a:t>
            </a:r>
            <a:endParaRPr lang="en-US" dirty="0"/>
          </a:p>
          <a:p>
            <a:pPr lvl="1"/>
            <a:r>
              <a:rPr lang="en-US" i="1" dirty="0"/>
              <a:t>Basically Available Soft-state services with Eventual consistency</a:t>
            </a:r>
          </a:p>
          <a:p>
            <a:r>
              <a:rPr lang="en-US" b="1" dirty="0">
                <a:solidFill>
                  <a:schemeClr val="accent2"/>
                </a:solidFill>
              </a:rPr>
              <a:t>B</a:t>
            </a:r>
            <a:r>
              <a:rPr lang="en-US" dirty="0">
                <a:solidFill>
                  <a:schemeClr val="accent2"/>
                </a:solidFill>
              </a:rPr>
              <a:t>asic </a:t>
            </a:r>
            <a:r>
              <a:rPr lang="en-US" b="1" dirty="0">
                <a:solidFill>
                  <a:schemeClr val="accent2"/>
                </a:solidFill>
              </a:rPr>
              <a:t>A</a:t>
            </a:r>
            <a:r>
              <a:rPr lang="en-US" dirty="0">
                <a:solidFill>
                  <a:schemeClr val="accent2"/>
                </a:solidFill>
              </a:rPr>
              <a:t>vailability: </a:t>
            </a:r>
            <a:r>
              <a:rPr lang="en-US" dirty="0"/>
              <a:t>the system should always be available</a:t>
            </a:r>
          </a:p>
          <a:p>
            <a:r>
              <a:rPr lang="en-US" b="1" dirty="0">
                <a:solidFill>
                  <a:schemeClr val="accent2"/>
                </a:solidFill>
              </a:rPr>
              <a:t>S</a:t>
            </a:r>
            <a:r>
              <a:rPr lang="en-US" dirty="0">
                <a:solidFill>
                  <a:schemeClr val="accent2"/>
                </a:solidFill>
              </a:rPr>
              <a:t>oft-state: </a:t>
            </a:r>
            <a:r>
              <a:rPr lang="en-US" dirty="0"/>
              <a:t>it is acceptable for the system to be temporarily inconsistent</a:t>
            </a:r>
          </a:p>
          <a:p>
            <a:r>
              <a:rPr lang="en-US" b="1" dirty="0">
                <a:solidFill>
                  <a:schemeClr val="accent2"/>
                </a:solidFill>
              </a:rPr>
              <a:t>E</a:t>
            </a:r>
            <a:r>
              <a:rPr lang="en-US" dirty="0">
                <a:solidFill>
                  <a:schemeClr val="accent2"/>
                </a:solidFill>
              </a:rPr>
              <a:t>ventual consistency: </a:t>
            </a:r>
            <a:r>
              <a:rPr lang="en-US" dirty="0"/>
              <a:t>eventually, the system becomes consistent</a:t>
            </a:r>
          </a:p>
          <a:p>
            <a:r>
              <a:rPr lang="en-US" dirty="0"/>
              <a:t>ACID</a:t>
            </a:r>
          </a:p>
          <a:p>
            <a:pPr lvl="1"/>
            <a:r>
              <a:rPr lang="en-US" dirty="0">
                <a:sym typeface="Wingdings" panose="05000000000000000000" pitchFamily="2" charset="2"/>
              </a:rPr>
              <a:t>Pessimistic approach (better safe than sorry)</a:t>
            </a:r>
          </a:p>
          <a:p>
            <a:r>
              <a:rPr lang="en-US" dirty="0">
                <a:sym typeface="Wingdings" panose="05000000000000000000" pitchFamily="2" charset="2"/>
              </a:rPr>
              <a:t>BASE </a:t>
            </a:r>
          </a:p>
          <a:p>
            <a:pPr lvl="1"/>
            <a:r>
              <a:rPr lang="en-US" dirty="0">
                <a:sym typeface="Wingdings" panose="05000000000000000000" pitchFamily="2" charset="2"/>
              </a:rPr>
              <a:t>Optimistic approach (everything is going to be ok)</a:t>
            </a:r>
          </a:p>
          <a:p>
            <a:pPr lvl="1"/>
            <a:r>
              <a:rPr lang="en-US" dirty="0">
                <a:sym typeface="Wingdings" panose="05000000000000000000" pitchFamily="2" charset="2"/>
              </a:rPr>
              <a:t>Higher throughput is better than enforcing consistency</a:t>
            </a:r>
            <a:endParaRPr lang="en-US" dirty="0"/>
          </a:p>
        </p:txBody>
      </p:sp>
    </p:spTree>
    <p:extLst>
      <p:ext uri="{BB962C8B-B14F-4D97-AF65-F5344CB8AC3E}">
        <p14:creationId xmlns:p14="http://schemas.microsoft.com/office/powerpoint/2010/main" val="6446588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One size does not fit all</a:t>
            </a:r>
          </a:p>
        </p:txBody>
      </p:sp>
      <p:sp>
        <p:nvSpPr>
          <p:cNvPr id="3" name="Segnaposto testo 2"/>
          <p:cNvSpPr>
            <a:spLocks noGrp="1"/>
          </p:cNvSpPr>
          <p:nvPr>
            <p:ph idx="1"/>
          </p:nvPr>
        </p:nvSpPr>
        <p:spPr/>
        <p:txBody>
          <a:bodyPr/>
          <a:lstStyle/>
          <a:p>
            <a:r>
              <a:rPr lang="en-US" noProof="0" dirty="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popular DBs</a:t>
            </a:r>
          </a:p>
        </p:txBody>
      </p:sp>
      <p:sp>
        <p:nvSpPr>
          <p:cNvPr id="4" name="Segnaposto contenuto 3"/>
          <p:cNvSpPr>
            <a:spLocks noGrp="1"/>
          </p:cNvSpPr>
          <p:nvPr>
            <p:ph idx="1"/>
          </p:nvPr>
        </p:nvSpPr>
        <p:spPr/>
        <p:txBody>
          <a:bodyPr>
            <a:normAutofit/>
          </a:bodyPr>
          <a:lstStyle/>
          <a:p>
            <a:r>
              <a:rPr lang="en-US" b="1" dirty="0"/>
              <a:t>Redis</a:t>
            </a:r>
            <a:r>
              <a:rPr lang="en-US" dirty="0"/>
              <a:t> (Data Structure server): </a:t>
            </a:r>
            <a:r>
              <a:rPr lang="en-US" dirty="0">
                <a:hlinkClick r:id="rId2"/>
              </a:rPr>
              <a:t>http://redis.io/</a:t>
            </a:r>
            <a:r>
              <a:rPr lang="en-US" dirty="0"/>
              <a:t> </a:t>
            </a:r>
          </a:p>
          <a:p>
            <a:pPr lvl="1"/>
            <a:r>
              <a:rPr lang="en-US" dirty="0"/>
              <a:t>Supports complex fields (list, set, …) and operations on values (range, diff, …) </a:t>
            </a:r>
          </a:p>
          <a:p>
            <a:r>
              <a:rPr lang="en-US" b="1" dirty="0"/>
              <a:t>Memcached DB: </a:t>
            </a:r>
            <a:r>
              <a:rPr lang="en-US" dirty="0">
                <a:hlinkClick r:id="rId3"/>
              </a:rPr>
              <a:t>http://memcached.org/</a:t>
            </a:r>
            <a:r>
              <a:rPr lang="en-US" dirty="0"/>
              <a:t> </a:t>
            </a:r>
          </a:p>
          <a:p>
            <a:r>
              <a:rPr lang="en-US" b="1" dirty="0" err="1"/>
              <a:t>Riak</a:t>
            </a:r>
            <a:r>
              <a:rPr lang="en-US" dirty="0"/>
              <a:t>: </a:t>
            </a:r>
            <a:r>
              <a:rPr lang="en-US" dirty="0">
                <a:hlinkClick r:id="rId4"/>
              </a:rPr>
              <a:t>http://basho.com/riak/</a:t>
            </a:r>
            <a:endParaRPr lang="en-US" dirty="0"/>
          </a:p>
          <a:p>
            <a:pPr lvl="1"/>
            <a:endParaRPr lang="en-US" noProof="0" dirty="0"/>
          </a:p>
        </p:txBody>
      </p:sp>
    </p:spTree>
    <p:extLst>
      <p:ext uri="{BB962C8B-B14F-4D97-AF65-F5344CB8AC3E}">
        <p14:creationId xmlns:p14="http://schemas.microsoft.com/office/powerpoint/2010/main" val="15179870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use</a:t>
            </a:r>
            <a:endParaRPr lang="en-US" noProof="0" dirty="0"/>
          </a:p>
        </p:txBody>
      </p:sp>
      <p:sp>
        <p:nvSpPr>
          <p:cNvPr id="4" name="Segnaposto contenuto 3"/>
          <p:cNvSpPr>
            <a:spLocks noGrp="1"/>
          </p:cNvSpPr>
          <p:nvPr>
            <p:ph idx="1"/>
          </p:nvPr>
        </p:nvSpPr>
        <p:spPr/>
        <p:txBody>
          <a:bodyPr>
            <a:normAutofit/>
          </a:bodyPr>
          <a:lstStyle/>
          <a:p>
            <a:r>
              <a:rPr lang="en-US" noProof="0" dirty="0"/>
              <a:t>Very simple use cases</a:t>
            </a:r>
          </a:p>
          <a:p>
            <a:pPr lvl="1"/>
            <a:r>
              <a:rPr lang="en-US" dirty="0"/>
              <a:t>Independent data (no need to model relationships)</a:t>
            </a:r>
          </a:p>
          <a:p>
            <a:pPr lvl="1"/>
            <a:r>
              <a:rPr lang="en-US" noProof="0" dirty="0"/>
              <a:t>The typical query is a simple lookup</a:t>
            </a:r>
          </a:p>
          <a:p>
            <a:pPr lvl="1"/>
            <a:r>
              <a:rPr lang="en-US" dirty="0"/>
              <a:t>Need super-fast performance</a:t>
            </a:r>
          </a:p>
          <a:p>
            <a:r>
              <a:rPr lang="en-US" noProof="0" dirty="0"/>
              <a:t>Examples</a:t>
            </a:r>
          </a:p>
          <a:p>
            <a:pPr lvl="1"/>
            <a:r>
              <a:rPr lang="en-US" b="1" noProof="0" dirty="0"/>
              <a:t>Session information</a:t>
            </a:r>
          </a:p>
          <a:p>
            <a:pPr lvl="2"/>
            <a:r>
              <a:rPr lang="en-US" noProof="0" dirty="0"/>
              <a:t>Each web session is identified by its own</a:t>
            </a:r>
            <a:r>
              <a:rPr lang="en-US" dirty="0"/>
              <a:t> </a:t>
            </a:r>
            <a:r>
              <a:rPr lang="en-US" dirty="0" err="1">
                <a:ea typeface="Verdana" panose="020B0604030504040204" pitchFamily="34" charset="0"/>
              </a:rPr>
              <a:t>sessionId</a:t>
            </a:r>
            <a:r>
              <a:rPr lang="en-US" dirty="0"/>
              <a:t>: </a:t>
            </a:r>
            <a:r>
              <a:rPr lang="en-US" noProof="0" dirty="0"/>
              <a:t>All related data can be stored with a </a:t>
            </a:r>
            <a:r>
              <a:rPr lang="en-US" dirty="0">
                <a:ea typeface="Verdana" panose="020B0604030504040204" pitchFamily="34" charset="0"/>
              </a:rPr>
              <a:t>PUT</a:t>
            </a:r>
            <a:r>
              <a:rPr lang="en-US" noProof="0" dirty="0"/>
              <a:t> request and returned with a </a:t>
            </a:r>
            <a:r>
              <a:rPr lang="en-US" dirty="0">
                <a:ea typeface="Verdana" panose="020B0604030504040204" pitchFamily="34" charset="0"/>
              </a:rPr>
              <a:t>GET</a:t>
            </a:r>
            <a:r>
              <a:rPr lang="en-US" noProof="0" dirty="0"/>
              <a:t> request</a:t>
            </a:r>
          </a:p>
          <a:p>
            <a:pPr lvl="1"/>
            <a:r>
              <a:rPr lang="en-US" b="1" noProof="0" dirty="0"/>
              <a:t>User profiles, preferences</a:t>
            </a:r>
          </a:p>
          <a:p>
            <a:pPr lvl="2"/>
            <a:r>
              <a:rPr lang="en-US" noProof="0" dirty="0"/>
              <a:t>Each user is uniquely identified (</a:t>
            </a:r>
            <a:r>
              <a:rPr lang="en-US" dirty="0" err="1">
                <a:ea typeface="Verdana" panose="020B0604030504040204" pitchFamily="34" charset="0"/>
              </a:rPr>
              <a:t>userId</a:t>
            </a:r>
            <a:r>
              <a:rPr lang="en-US" noProof="0" dirty="0"/>
              <a:t>, username) and has her own preferences in terms of language, colors, </a:t>
            </a:r>
            <a:r>
              <a:rPr lang="en-US" noProof="0" dirty="0" err="1"/>
              <a:t>timezone</a:t>
            </a:r>
            <a:r>
              <a:rPr lang="en-US" noProof="0" dirty="0"/>
              <a:t>, products, etc. – </a:t>
            </a:r>
            <a:r>
              <a:rPr lang="en-US" noProof="0" dirty="0">
                <a:solidFill>
                  <a:srgbClr val="0070C0"/>
                </a:solidFill>
              </a:rPr>
              <a:t>data that fits well within an aggregate</a:t>
            </a:r>
            <a:r>
              <a:rPr lang="en-US" dirty="0"/>
              <a:t> </a:t>
            </a:r>
          </a:p>
          <a:p>
            <a:pPr lvl="1"/>
            <a:r>
              <a:rPr lang="en-US" b="1" noProof="0" dirty="0"/>
              <a:t>Shopping cart, chat services</a:t>
            </a:r>
          </a:p>
          <a:p>
            <a:pPr lvl="2"/>
            <a:r>
              <a:rPr lang="en-US" noProof="0" dirty="0"/>
              <a:t>Each e-commerce websites associates a shopping cart to a user; it can be stored as </a:t>
            </a:r>
            <a:r>
              <a:rPr lang="en-US" noProof="0" dirty="0">
                <a:solidFill>
                  <a:srgbClr val="0070C0"/>
                </a:solidFill>
              </a:rPr>
              <a:t>an aggregate identified by the user ID</a:t>
            </a:r>
            <a:endParaRPr lang="en-US" noProof="0" dirty="0"/>
          </a:p>
        </p:txBody>
      </p:sp>
    </p:spTree>
    <p:extLst>
      <p:ext uri="{BB962C8B-B14F-4D97-AF65-F5344CB8AC3E}">
        <p14:creationId xmlns:p14="http://schemas.microsoft.com/office/powerpoint/2010/main" val="27910540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real use cases</a:t>
            </a:r>
          </a:p>
        </p:txBody>
      </p:sp>
      <p:sp>
        <p:nvSpPr>
          <p:cNvPr id="4" name="Segnaposto contenuto 3"/>
          <p:cNvSpPr>
            <a:spLocks noGrp="1"/>
          </p:cNvSpPr>
          <p:nvPr>
            <p:ph idx="1"/>
          </p:nvPr>
        </p:nvSpPr>
        <p:spPr/>
        <p:txBody>
          <a:bodyPr>
            <a:normAutofit lnSpcReduction="10000"/>
          </a:bodyPr>
          <a:lstStyle/>
          <a:p>
            <a:r>
              <a:rPr lang="en-US" b="1" noProof="0" dirty="0"/>
              <a:t>Crawling of web pages</a:t>
            </a:r>
          </a:p>
          <a:p>
            <a:pPr lvl="1"/>
            <a:r>
              <a:rPr lang="en-US" dirty="0"/>
              <a:t>The URL is the key, the whole page </a:t>
            </a:r>
            <a:br>
              <a:rPr lang="en-US" dirty="0"/>
            </a:br>
            <a:r>
              <a:rPr lang="en-US" dirty="0"/>
              <a:t>content (HTML, CSS, JS, images, ..)</a:t>
            </a:r>
            <a:br>
              <a:rPr lang="en-US" dirty="0"/>
            </a:br>
            <a:r>
              <a:rPr lang="en-US" dirty="0"/>
              <a:t>is the value</a:t>
            </a:r>
            <a:endParaRPr lang="en-US" noProof="0" dirty="0"/>
          </a:p>
          <a:p>
            <a:r>
              <a:rPr lang="en-US" b="1" noProof="0" dirty="0"/>
              <a:t>Twitter timeline</a:t>
            </a:r>
          </a:p>
          <a:p>
            <a:pPr lvl="1"/>
            <a:r>
              <a:rPr lang="en-US" noProof="0" dirty="0"/>
              <a:t>The user ID is the key, the list of most</a:t>
            </a:r>
            <a:br>
              <a:rPr lang="en-US" noProof="0" dirty="0"/>
            </a:br>
            <a:r>
              <a:rPr lang="en-US" noProof="0" dirty="0"/>
              <a:t>recent tweets to be shown is the value</a:t>
            </a:r>
          </a:p>
          <a:p>
            <a:r>
              <a:rPr lang="en-US" b="1" noProof="0" dirty="0"/>
              <a:t>Amazon S3 (Simple Storage Service)</a:t>
            </a:r>
          </a:p>
          <a:p>
            <a:pPr lvl="1"/>
            <a:r>
              <a:rPr lang="en-US" noProof="0" dirty="0"/>
              <a:t>A cloud-based file system service</a:t>
            </a:r>
            <a:endParaRPr lang="en-US" dirty="0"/>
          </a:p>
          <a:p>
            <a:pPr lvl="1"/>
            <a:r>
              <a:rPr lang="en-US" noProof="0" dirty="0"/>
              <a:t>Useful for personal backups, file sharing, website or apps publication</a:t>
            </a:r>
          </a:p>
          <a:p>
            <a:pPr lvl="1"/>
            <a:r>
              <a:rPr lang="en-US" noProof="0" dirty="0"/>
              <a:t>The more you store, the more you pay </a:t>
            </a:r>
          </a:p>
          <a:p>
            <a:pPr lvl="2"/>
            <a:r>
              <a:rPr lang="en-US" dirty="0"/>
              <a:t>Storage: approx. $0.03 per GB per month</a:t>
            </a:r>
          </a:p>
          <a:p>
            <a:pPr lvl="2"/>
            <a:r>
              <a:rPr lang="en-US" dirty="0"/>
              <a:t>Uploading files: approx. $0.005 per 1000 items</a:t>
            </a:r>
          </a:p>
          <a:p>
            <a:pPr lvl="2"/>
            <a:r>
              <a:rPr lang="en-US" dirty="0"/>
              <a:t>Downloading files: approx. $0.004 per 10,000 files* PLUS $0.09 per GB (first GB free)</a:t>
            </a:r>
            <a:endParaRPr lang="en-US" noProof="0" dirty="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 with many relationships</a:t>
            </a:r>
          </a:p>
          <a:p>
            <a:pPr lvl="1"/>
            <a:r>
              <a:rPr lang="en-US" noProof="0" dirty="0"/>
              <a:t>When relationships between data (in the same or in different collections) must be followed </a:t>
            </a:r>
          </a:p>
          <a:p>
            <a:pPr lvl="1"/>
            <a:r>
              <a:rPr lang="en-US" dirty="0"/>
              <a:t>S</a:t>
            </a:r>
            <a:r>
              <a:rPr lang="en-US" noProof="0" dirty="0" err="1"/>
              <a:t>ome</a:t>
            </a:r>
            <a:r>
              <a:rPr lang="en-US" noProof="0" dirty="0"/>
              <a:t> systems offer limited link-walking mechanisms</a:t>
            </a:r>
          </a:p>
          <a:p>
            <a:r>
              <a:rPr lang="en-US" b="1" dirty="0"/>
              <a:t>Multi-record operations</a:t>
            </a:r>
          </a:p>
          <a:p>
            <a:pPr lvl="1"/>
            <a:r>
              <a:rPr lang="en-US" dirty="0"/>
              <a:t>Because operations (mostly) involve one record at a time</a:t>
            </a:r>
          </a:p>
          <a:p>
            <a:r>
              <a:rPr lang="en-US" b="1" noProof="0" dirty="0"/>
              <a:t>Querying the data</a:t>
            </a:r>
          </a:p>
          <a:p>
            <a:pPr lvl="1"/>
            <a:r>
              <a:rPr lang="en-US" noProof="0" dirty="0"/>
              <a:t>If it is necessary to query the values, not just the key </a:t>
            </a:r>
          </a:p>
          <a:p>
            <a:pPr lvl="1"/>
            <a:r>
              <a:rPr lang="en-US" noProof="0" dirty="0"/>
              <a:t>Few systems offer </a:t>
            </a:r>
            <a:r>
              <a:rPr lang="en-US" dirty="0"/>
              <a:t>limited functionalities </a:t>
            </a:r>
            <a:r>
              <a:rPr lang="en-US" noProof="0" dirty="0"/>
              <a:t>(e.g., </a:t>
            </a:r>
            <a:r>
              <a:rPr lang="en-US" noProof="0" dirty="0" err="1"/>
              <a:t>Riak</a:t>
            </a:r>
            <a:r>
              <a:rPr lang="en-US" noProof="0" dirty="0"/>
              <a:t> Search)</a:t>
            </a:r>
          </a:p>
        </p:txBody>
      </p:sp>
    </p:spTree>
    <p:extLst>
      <p:ext uri="{BB962C8B-B14F-4D97-AF65-F5344CB8AC3E}">
        <p14:creationId xmlns:p14="http://schemas.microsoft.com/office/powerpoint/2010/main" val="16681239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popular DBs</a:t>
            </a:r>
            <a:endParaRPr lang="en-US" noProof="0" dirty="0"/>
          </a:p>
        </p:txBody>
      </p:sp>
      <p:sp>
        <p:nvSpPr>
          <p:cNvPr id="4" name="Segnaposto contenuto 3"/>
          <p:cNvSpPr>
            <a:spLocks noGrp="1"/>
          </p:cNvSpPr>
          <p:nvPr>
            <p:ph idx="1"/>
          </p:nvPr>
        </p:nvSpPr>
        <p:spPr/>
        <p:txBody>
          <a:bodyPr/>
          <a:lstStyle/>
          <a:p>
            <a:r>
              <a:rPr lang="en-US" b="1" noProof="0" dirty="0"/>
              <a:t>MongoDB</a:t>
            </a:r>
            <a:r>
              <a:rPr lang="en-US" dirty="0"/>
              <a:t>: </a:t>
            </a:r>
            <a:r>
              <a:rPr lang="en-US" noProof="0" dirty="0">
                <a:hlinkClick r:id="rId2"/>
              </a:rPr>
              <a:t>http://www.mongodb.org</a:t>
            </a:r>
            <a:r>
              <a:rPr lang="en-US" dirty="0"/>
              <a:t> </a:t>
            </a:r>
            <a:endParaRPr lang="en-US" noProof="0" dirty="0"/>
          </a:p>
          <a:p>
            <a:r>
              <a:rPr lang="en-US" b="1" dirty="0"/>
              <a:t>Couchbase: </a:t>
            </a:r>
            <a:r>
              <a:rPr lang="en-US" dirty="0">
                <a:hlinkClick r:id="rId3"/>
              </a:rPr>
              <a:t>http://www.couchbase.com</a:t>
            </a:r>
            <a:r>
              <a:rPr lang="en-US" dirty="0"/>
              <a:t> </a:t>
            </a:r>
          </a:p>
          <a:p>
            <a:r>
              <a:rPr lang="en-US" b="1" noProof="0" dirty="0"/>
              <a:t>CouchDB</a:t>
            </a:r>
            <a:r>
              <a:rPr lang="en-US" dirty="0"/>
              <a:t>: </a:t>
            </a:r>
            <a:r>
              <a:rPr lang="en-US" noProof="0" dirty="0">
                <a:hlinkClick r:id="rId4"/>
              </a:rPr>
              <a:t>http://couchdb.apache.org</a:t>
            </a:r>
            <a:r>
              <a:rPr lang="en-US" noProof="0" dirty="0"/>
              <a:t> </a:t>
            </a:r>
          </a:p>
        </p:txBody>
      </p:sp>
    </p:spTree>
    <p:extLst>
      <p:ext uri="{BB962C8B-B14F-4D97-AF65-F5344CB8AC3E}">
        <p14:creationId xmlns:p14="http://schemas.microsoft.com/office/powerpoint/2010/main" val="9601368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use</a:t>
            </a:r>
          </a:p>
        </p:txBody>
      </p:sp>
      <p:sp>
        <p:nvSpPr>
          <p:cNvPr id="4" name="Segnaposto contenuto 3"/>
          <p:cNvSpPr>
            <a:spLocks noGrp="1"/>
          </p:cNvSpPr>
          <p:nvPr>
            <p:ph idx="1"/>
          </p:nvPr>
        </p:nvSpPr>
        <p:spPr/>
        <p:txBody>
          <a:bodyPr>
            <a:normAutofit lnSpcReduction="10000"/>
          </a:bodyPr>
          <a:lstStyle/>
          <a:p>
            <a:r>
              <a:rPr lang="en-US" dirty="0"/>
              <a:t>Higher expressiveness</a:t>
            </a:r>
          </a:p>
          <a:p>
            <a:pPr lvl="1"/>
            <a:r>
              <a:rPr lang="en-US" dirty="0"/>
              <a:t>Store data according to a highly nested data model</a:t>
            </a:r>
          </a:p>
          <a:p>
            <a:pPr lvl="1"/>
            <a:r>
              <a:rPr lang="en-US" noProof="0" dirty="0"/>
              <a:t>Need to formulate complex queries on many fields</a:t>
            </a:r>
          </a:p>
          <a:p>
            <a:r>
              <a:rPr lang="en-US" dirty="0"/>
              <a:t>Examples</a:t>
            </a:r>
            <a:endParaRPr lang="en-US" noProof="0" dirty="0"/>
          </a:p>
          <a:p>
            <a:pPr lvl="1"/>
            <a:r>
              <a:rPr lang="en-US" b="1" noProof="0" dirty="0"/>
              <a:t>Event logs</a:t>
            </a:r>
          </a:p>
          <a:p>
            <a:pPr lvl="2"/>
            <a:r>
              <a:rPr lang="en-US" noProof="0" dirty="0">
                <a:solidFill>
                  <a:srgbClr val="0070C0"/>
                </a:solidFill>
              </a:rPr>
              <a:t>Central repo to store event logs from many applications; </a:t>
            </a:r>
            <a:r>
              <a:rPr lang="en-US" dirty="0"/>
              <a:t>shard on app name or event type</a:t>
            </a:r>
          </a:p>
          <a:p>
            <a:pPr lvl="1"/>
            <a:r>
              <a:rPr lang="en-US" b="1" noProof="0" dirty="0"/>
              <a:t>CMS, blogging platforms</a:t>
            </a:r>
          </a:p>
          <a:p>
            <a:pPr lvl="2"/>
            <a:r>
              <a:rPr lang="en-US" noProof="0" dirty="0">
                <a:solidFill>
                  <a:srgbClr val="0070C0"/>
                </a:solidFill>
              </a:rPr>
              <a:t>The absence of a predefined schema </a:t>
            </a:r>
            <a:r>
              <a:rPr lang="en-US" dirty="0">
                <a:solidFill>
                  <a:srgbClr val="0070C0"/>
                </a:solidFill>
              </a:rPr>
              <a:t>fits well</a:t>
            </a:r>
            <a:r>
              <a:rPr lang="en-US" noProof="0" dirty="0">
                <a:solidFill>
                  <a:srgbClr val="0070C0"/>
                </a:solidFill>
              </a:rPr>
              <a:t> </a:t>
            </a:r>
            <a:r>
              <a:rPr lang="en-US" noProof="0" dirty="0"/>
              <a:t>within content management systems (CMS) or website management applications, to handle comments, registrations and user profiles</a:t>
            </a:r>
          </a:p>
          <a:p>
            <a:pPr lvl="1"/>
            <a:r>
              <a:rPr lang="en-US" b="1" noProof="0" dirty="0"/>
              <a:t>Web Analytics or Real-Time Analytics</a:t>
            </a:r>
          </a:p>
          <a:p>
            <a:pPr lvl="2"/>
            <a:r>
              <a:rPr lang="en-US" noProof="0" dirty="0">
                <a:solidFill>
                  <a:srgbClr val="0070C0"/>
                </a:solidFill>
              </a:rPr>
              <a:t>The ability to update only specific fields </a:t>
            </a:r>
            <a:r>
              <a:rPr lang="en-US" noProof="0" dirty="0"/>
              <a:t>enables fast update of analytical metrics</a:t>
            </a:r>
          </a:p>
          <a:p>
            <a:pPr lvl="2"/>
            <a:r>
              <a:rPr lang="en-US" noProof="0" dirty="0">
                <a:solidFill>
                  <a:srgbClr val="0070C0"/>
                </a:solidFill>
              </a:rPr>
              <a:t>Text indexing</a:t>
            </a:r>
            <a:r>
              <a:rPr lang="en-US" noProof="0" dirty="0"/>
              <a:t> enables </a:t>
            </a:r>
            <a:r>
              <a:rPr lang="en-US" dirty="0"/>
              <a:t>real-time sentiment analysis and social media monitoring</a:t>
            </a:r>
            <a:endParaRPr lang="en-US" noProof="0" dirty="0"/>
          </a:p>
          <a:p>
            <a:pPr lvl="1"/>
            <a:r>
              <a:rPr lang="en-US" b="1" noProof="0" dirty="0"/>
              <a:t>E-commerce applications</a:t>
            </a:r>
          </a:p>
          <a:p>
            <a:pPr lvl="2"/>
            <a:r>
              <a:rPr lang="en-US" noProof="0" dirty="0">
                <a:solidFill>
                  <a:srgbClr val="0070C0"/>
                </a:solidFill>
              </a:rPr>
              <a:t>Schema flexibility is often required </a:t>
            </a:r>
            <a:r>
              <a:rPr lang="en-US" noProof="0" dirty="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Document: real use cases</a:t>
            </a:r>
            <a:endParaRPr lang="en-US" noProof="0" dirty="0"/>
          </a:p>
        </p:txBody>
      </p:sp>
      <p:sp>
        <p:nvSpPr>
          <p:cNvPr id="4" name="Segnaposto contenuto 3"/>
          <p:cNvSpPr>
            <a:spLocks noGrp="1"/>
          </p:cNvSpPr>
          <p:nvPr>
            <p:ph idx="1"/>
          </p:nvPr>
        </p:nvSpPr>
        <p:spPr/>
        <p:txBody>
          <a:bodyPr>
            <a:normAutofit/>
          </a:bodyPr>
          <a:lstStyle/>
          <a:p>
            <a:r>
              <a:rPr lang="en-US" b="1" noProof="0" dirty="0" err="1"/>
              <a:t>Adversting</a:t>
            </a:r>
            <a:r>
              <a:rPr lang="en-US" b="1" noProof="0" dirty="0"/>
              <a:t> services</a:t>
            </a:r>
          </a:p>
          <a:p>
            <a:pPr lvl="1"/>
            <a:r>
              <a:rPr lang="en-US" noProof="0" dirty="0"/>
              <a:t>MongoDB was born as a system for banner ads</a:t>
            </a:r>
          </a:p>
          <a:p>
            <a:pPr lvl="2"/>
            <a:r>
              <a:rPr lang="en-US" dirty="0"/>
              <a:t>24/7 availability and high performance</a:t>
            </a:r>
          </a:p>
          <a:p>
            <a:pPr lvl="2"/>
            <a:r>
              <a:rPr lang="en-US" dirty="0"/>
              <a:t>Complex rules to find the right banner based on user’s interests</a:t>
            </a:r>
          </a:p>
          <a:p>
            <a:pPr lvl="2"/>
            <a:r>
              <a:rPr lang="en-US" dirty="0"/>
              <a:t>Handle several kinds of ads and show detailed analytics</a:t>
            </a:r>
          </a:p>
          <a:p>
            <a:r>
              <a:rPr lang="en-US" b="1" dirty="0"/>
              <a:t>Internet of Things</a:t>
            </a:r>
          </a:p>
          <a:p>
            <a:pPr lvl="1"/>
            <a:r>
              <a:rPr lang="en-US" dirty="0"/>
              <a:t>Real-time management of sensor-based data</a:t>
            </a:r>
          </a:p>
          <a:p>
            <a:pPr lvl="1"/>
            <a:r>
              <a:rPr lang="en-US" dirty="0"/>
              <a:t>Bosch uses MongoDB to capture data from cars (breaks, ABS, windscreen wiper, etc.) and aircrafts maintenance tools</a:t>
            </a:r>
          </a:p>
          <a:p>
            <a:pPr lvl="2"/>
            <a:r>
              <a:rPr lang="en-US" dirty="0"/>
              <a:t>Business rules are applied to warn the pilot when the breaking system pressure falls under a critical threshold, or the maintenance operator when the tool is used improperly</a:t>
            </a:r>
          </a:p>
          <a:p>
            <a:pPr lvl="1"/>
            <a:r>
              <a:rPr lang="en-US" dirty="0"/>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avoid</a:t>
            </a:r>
          </a:p>
        </p:txBody>
      </p:sp>
      <p:sp>
        <p:nvSpPr>
          <p:cNvPr id="4" name="Segnaposto contenuto 3"/>
          <p:cNvSpPr>
            <a:spLocks noGrp="1"/>
          </p:cNvSpPr>
          <p:nvPr>
            <p:ph idx="1"/>
          </p:nvPr>
        </p:nvSpPr>
        <p:spPr/>
        <p:txBody>
          <a:bodyPr>
            <a:normAutofit/>
          </a:bodyPr>
          <a:lstStyle/>
          <a:p>
            <a:r>
              <a:rPr lang="en-US" b="1" dirty="0"/>
              <a:t>ACID transactions requirement</a:t>
            </a:r>
          </a:p>
          <a:p>
            <a:pPr lvl="1"/>
            <a:r>
              <a:rPr lang="en-US" noProof="0" dirty="0"/>
              <a:t>If not for a few exceptions (e.g., </a:t>
            </a:r>
            <a:r>
              <a:rPr lang="en-US" noProof="0" dirty="0" err="1"/>
              <a:t>RavenDB</a:t>
            </a:r>
            <a:r>
              <a:rPr lang="en-US" noProof="0" dirty="0"/>
              <a:t>), document databases are not suited for cross-document atomicity </a:t>
            </a:r>
          </a:p>
          <a:p>
            <a:r>
              <a:rPr lang="en-US" b="1" noProof="0" dirty="0"/>
              <a:t>Queries on high-variety data</a:t>
            </a:r>
          </a:p>
          <a:p>
            <a:pPr lvl="1"/>
            <a:r>
              <a:rPr lang="en-US" noProof="0" dirty="0">
                <a:solidFill>
                  <a:srgbClr val="0070C0"/>
                </a:solidFill>
              </a:rPr>
              <a:t>If the aggregate structure continuously evolves, queries must be constantly updated </a:t>
            </a:r>
            <a:r>
              <a:rPr lang="en-US" noProof="0" dirty="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popular DBs</a:t>
            </a:r>
            <a:endParaRPr lang="en-US" noProof="0" dirty="0"/>
          </a:p>
        </p:txBody>
      </p:sp>
      <p:sp>
        <p:nvSpPr>
          <p:cNvPr id="4" name="Segnaposto contenuto 3"/>
          <p:cNvSpPr>
            <a:spLocks noGrp="1"/>
          </p:cNvSpPr>
          <p:nvPr>
            <p:ph idx="1"/>
          </p:nvPr>
        </p:nvSpPr>
        <p:spPr/>
        <p:txBody>
          <a:bodyPr/>
          <a:lstStyle/>
          <a:p>
            <a:r>
              <a:rPr lang="en-US" b="1" noProof="0" dirty="0"/>
              <a:t>Cassandra</a:t>
            </a:r>
            <a:r>
              <a:rPr lang="en-US" noProof="0" dirty="0"/>
              <a:t>: </a:t>
            </a:r>
            <a:r>
              <a:rPr lang="en-US" noProof="0" dirty="0">
                <a:hlinkClick r:id="rId2"/>
              </a:rPr>
              <a:t>http://cassandra.apache.org</a:t>
            </a:r>
            <a:r>
              <a:rPr lang="en-US" dirty="0"/>
              <a:t> </a:t>
            </a:r>
            <a:endParaRPr lang="en-US" noProof="0" dirty="0"/>
          </a:p>
          <a:p>
            <a:r>
              <a:rPr lang="en-US" b="1" noProof="0" dirty="0"/>
              <a:t>HBase</a:t>
            </a:r>
            <a:r>
              <a:rPr lang="en-US" dirty="0"/>
              <a:t>: </a:t>
            </a:r>
            <a:r>
              <a:rPr lang="en-US" noProof="0" dirty="0">
                <a:hlinkClick r:id="rId3"/>
              </a:rPr>
              <a:t>https://hbase.apache.org</a:t>
            </a:r>
            <a:r>
              <a:rPr lang="en-US" dirty="0"/>
              <a:t> </a:t>
            </a:r>
            <a:endParaRPr lang="en-US" noProof="0" dirty="0"/>
          </a:p>
          <a:p>
            <a:r>
              <a:rPr lang="en-US" b="1" dirty="0"/>
              <a:t>Google </a:t>
            </a:r>
            <a:r>
              <a:rPr lang="en-US" b="1" dirty="0" err="1"/>
              <a:t>BigTable</a:t>
            </a:r>
            <a:r>
              <a:rPr lang="en-US" dirty="0"/>
              <a:t>:  </a:t>
            </a:r>
            <a:r>
              <a:rPr lang="en-US" dirty="0">
                <a:hlinkClick r:id="rId4"/>
              </a:rPr>
              <a:t>https://cloud.google.com/bigtable</a:t>
            </a:r>
            <a:r>
              <a:rPr lang="en-US" dirty="0"/>
              <a:t> </a:t>
            </a:r>
            <a:endParaRPr lang="en-US" noProof="0" dirty="0"/>
          </a:p>
        </p:txBody>
      </p:sp>
    </p:spTree>
    <p:extLst>
      <p:ext uri="{BB962C8B-B14F-4D97-AF65-F5344CB8AC3E}">
        <p14:creationId xmlns:p14="http://schemas.microsoft.com/office/powerpoint/2010/main" val="257814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use</a:t>
            </a:r>
            <a:endParaRPr lang="en-US" noProof="0" dirty="0"/>
          </a:p>
        </p:txBody>
      </p:sp>
      <p:sp>
        <p:nvSpPr>
          <p:cNvPr id="9" name="Segnaposto contenuto 3"/>
          <p:cNvSpPr>
            <a:spLocks noGrp="1"/>
          </p:cNvSpPr>
          <p:nvPr>
            <p:ph idx="1"/>
          </p:nvPr>
        </p:nvSpPr>
        <p:spPr/>
        <p:txBody>
          <a:bodyPr>
            <a:normAutofit/>
          </a:bodyPr>
          <a:lstStyle/>
          <a:p>
            <a:r>
              <a:rPr lang="en-US" dirty="0"/>
              <a:t>Compromise between expressiveness and simplicity</a:t>
            </a:r>
          </a:p>
          <a:p>
            <a:pPr lvl="1"/>
            <a:r>
              <a:rPr lang="en-US" dirty="0"/>
              <a:t>Limited (but some) requirements in terms of data model</a:t>
            </a:r>
          </a:p>
          <a:p>
            <a:pPr lvl="1"/>
            <a:r>
              <a:rPr lang="en-US" dirty="0"/>
              <a:t>Limited (but some) requirements in terms of querying records</a:t>
            </a:r>
          </a:p>
          <a:p>
            <a:r>
              <a:rPr lang="en-US" dirty="0"/>
              <a:t>Examples</a:t>
            </a:r>
          </a:p>
          <a:p>
            <a:pPr lvl="1"/>
            <a:r>
              <a:rPr lang="en-US" b="1" dirty="0"/>
              <a:t>Event logs; CMS, blogging platforms</a:t>
            </a:r>
          </a:p>
          <a:p>
            <a:pPr lvl="2"/>
            <a:r>
              <a:rPr lang="en-US" dirty="0"/>
              <a:t>Similarly to document databases, </a:t>
            </a:r>
            <a:r>
              <a:rPr lang="en-US" dirty="0">
                <a:solidFill>
                  <a:srgbClr val="0070C0"/>
                </a:solidFill>
              </a:rPr>
              <a:t>different applications may use different columns</a:t>
            </a:r>
            <a:endParaRPr lang="en-US" dirty="0"/>
          </a:p>
          <a:p>
            <a:pPr lvl="1"/>
            <a:r>
              <a:rPr lang="en-US" b="1" dirty="0"/>
              <a:t>Sparse matrixes</a:t>
            </a:r>
          </a:p>
          <a:p>
            <a:pPr lvl="2"/>
            <a:r>
              <a:rPr lang="en-US" dirty="0"/>
              <a:t>While an RDBMS would store </a:t>
            </a:r>
            <a:r>
              <a:rPr lang="en-US" i="1" dirty="0"/>
              <a:t>null </a:t>
            </a:r>
            <a:r>
              <a:rPr lang="en-US" dirty="0"/>
              <a:t>values, a wide column </a:t>
            </a:r>
            <a:r>
              <a:rPr lang="en-US" dirty="0">
                <a:solidFill>
                  <a:srgbClr val="0070C0"/>
                </a:solidFill>
              </a:rPr>
              <a:t>stores only the columns for which a value is specified</a:t>
            </a:r>
            <a:endParaRPr lang="en-US" dirty="0"/>
          </a:p>
          <a:p>
            <a:pPr lvl="1"/>
            <a:r>
              <a:rPr lang="en-US" b="1" dirty="0"/>
              <a:t>GIS applications</a:t>
            </a:r>
          </a:p>
          <a:p>
            <a:pPr lvl="2"/>
            <a:r>
              <a:rPr lang="en-US" dirty="0"/>
              <a:t>Pieces of a map (tiles) can be stored as </a:t>
            </a:r>
            <a:r>
              <a:rPr lang="en-US" dirty="0">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real use cases</a:t>
            </a:r>
            <a:endParaRPr lang="en-US" noProof="0" dirty="0"/>
          </a:p>
        </p:txBody>
      </p:sp>
      <p:sp>
        <p:nvSpPr>
          <p:cNvPr id="9" name="Segnaposto contenuto 3"/>
          <p:cNvSpPr>
            <a:spLocks noGrp="1"/>
          </p:cNvSpPr>
          <p:nvPr>
            <p:ph idx="1"/>
          </p:nvPr>
        </p:nvSpPr>
        <p:spPr/>
        <p:txBody>
          <a:bodyPr>
            <a:normAutofit/>
          </a:bodyPr>
          <a:lstStyle/>
          <a:p>
            <a:r>
              <a:rPr lang="en-US" b="1" dirty="0"/>
              <a:t>Google applications</a:t>
            </a:r>
          </a:p>
          <a:p>
            <a:pPr lvl="1"/>
            <a:r>
              <a:rPr lang="en-US" dirty="0" err="1"/>
              <a:t>BigTable</a:t>
            </a:r>
            <a:r>
              <a:rPr lang="en-US" dirty="0"/>
              <a:t> is the DB used by Google for most of its applications, including Search, Analytics, Maps and Gmail</a:t>
            </a:r>
          </a:p>
          <a:p>
            <a:r>
              <a:rPr lang="en-US" b="1" dirty="0"/>
              <a:t>User profiles and preferences</a:t>
            </a:r>
          </a:p>
          <a:p>
            <a:pPr lvl="1"/>
            <a:r>
              <a:rPr lang="en-US" dirty="0"/>
              <a:t>Spotify uses Cassandra to store metadata about users, artists, songs, playlists, etc.</a:t>
            </a:r>
          </a:p>
          <a:p>
            <a:r>
              <a:rPr lang="en-US" b="1" dirty="0"/>
              <a:t>Manhattan</a:t>
            </a:r>
          </a:p>
          <a:p>
            <a:pPr lvl="1"/>
            <a:r>
              <a:rPr lang="en-US" dirty="0"/>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avoid</a:t>
            </a:r>
            <a:endParaRPr lang="en-US" noProof="0" dirty="0"/>
          </a:p>
        </p:txBody>
      </p:sp>
      <p:sp>
        <p:nvSpPr>
          <p:cNvPr id="4" name="Segnaposto contenuto 3"/>
          <p:cNvSpPr>
            <a:spLocks noGrp="1"/>
          </p:cNvSpPr>
          <p:nvPr>
            <p:ph idx="1"/>
          </p:nvPr>
        </p:nvSpPr>
        <p:spPr/>
        <p:txBody>
          <a:bodyPr>
            <a:normAutofit/>
          </a:bodyPr>
          <a:lstStyle/>
          <a:p>
            <a:r>
              <a:rPr lang="en-US" b="1" noProof="0" dirty="0"/>
              <a:t>Same as for document model</a:t>
            </a:r>
          </a:p>
          <a:p>
            <a:pPr lvl="1"/>
            <a:r>
              <a:rPr lang="en-US" noProof="0" dirty="0"/>
              <a:t>ACID transactions requirement</a:t>
            </a:r>
          </a:p>
          <a:p>
            <a:pPr lvl="1"/>
            <a:r>
              <a:rPr lang="en-US" dirty="0"/>
              <a:t>Queries on high-variety data</a:t>
            </a:r>
          </a:p>
          <a:p>
            <a:r>
              <a:rPr lang="en-US" b="1" noProof="0" dirty="0"/>
              <a:t>Need for full query expressiveness</a:t>
            </a:r>
          </a:p>
          <a:p>
            <a:pPr lvl="1"/>
            <a:r>
              <a:rPr lang="en-US" dirty="0"/>
              <a:t>Joins are highly discouraged</a:t>
            </a:r>
          </a:p>
          <a:p>
            <a:pPr lvl="1"/>
            <a:r>
              <a:rPr lang="en-US" dirty="0"/>
              <a:t>Limited support for filters and group </a:t>
            </a:r>
            <a:r>
              <a:rPr lang="en-US" dirty="0" err="1"/>
              <a:t>bys</a:t>
            </a:r>
            <a:endParaRPr lang="en-US" dirty="0"/>
          </a:p>
        </p:txBody>
      </p:sp>
    </p:spTree>
    <p:extLst>
      <p:ext uri="{BB962C8B-B14F-4D97-AF65-F5344CB8AC3E}">
        <p14:creationId xmlns:p14="http://schemas.microsoft.com/office/powerpoint/2010/main" val="1729208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popular DBs</a:t>
            </a:r>
            <a:endParaRPr lang="en-US" noProof="0" dirty="0"/>
          </a:p>
        </p:txBody>
      </p:sp>
      <p:sp>
        <p:nvSpPr>
          <p:cNvPr id="4" name="Segnaposto contenuto 3"/>
          <p:cNvSpPr>
            <a:spLocks noGrp="1"/>
          </p:cNvSpPr>
          <p:nvPr>
            <p:ph idx="1"/>
          </p:nvPr>
        </p:nvSpPr>
        <p:spPr/>
        <p:txBody>
          <a:bodyPr/>
          <a:lstStyle/>
          <a:p>
            <a:r>
              <a:rPr lang="en-US" b="1" noProof="0" dirty="0"/>
              <a:t>Neo4J</a:t>
            </a:r>
            <a:r>
              <a:rPr lang="en-US" dirty="0"/>
              <a:t>: </a:t>
            </a:r>
            <a:r>
              <a:rPr lang="en-US" dirty="0">
                <a:hlinkClick r:id="rId2"/>
              </a:rPr>
              <a:t>http://neo4j.com</a:t>
            </a:r>
            <a:endParaRPr lang="en-US" dirty="0"/>
          </a:p>
          <a:p>
            <a:r>
              <a:rPr lang="en-US" b="1" noProof="0" dirty="0" err="1"/>
              <a:t>TigerGraph</a:t>
            </a:r>
            <a:r>
              <a:rPr lang="en-US" dirty="0"/>
              <a:t>: </a:t>
            </a:r>
            <a:r>
              <a:rPr lang="en-US" dirty="0">
                <a:hlinkClick r:id="rId3"/>
              </a:rPr>
              <a:t>https://www.tigergraph.com/</a:t>
            </a:r>
            <a:r>
              <a:rPr lang="en-US" dirty="0"/>
              <a:t> </a:t>
            </a:r>
          </a:p>
        </p:txBody>
      </p:sp>
    </p:spTree>
    <p:extLst>
      <p:ext uri="{BB962C8B-B14F-4D97-AF65-F5344CB8AC3E}">
        <p14:creationId xmlns:p14="http://schemas.microsoft.com/office/powerpoint/2010/main" val="15911306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use</a:t>
            </a:r>
            <a:endParaRPr lang="en-US" noProof="0" dirty="0"/>
          </a:p>
        </p:txBody>
      </p:sp>
      <p:sp>
        <p:nvSpPr>
          <p:cNvPr id="9" name="Segnaposto contenuto 3"/>
          <p:cNvSpPr>
            <a:spLocks noGrp="1"/>
          </p:cNvSpPr>
          <p:nvPr>
            <p:ph idx="1"/>
          </p:nvPr>
        </p:nvSpPr>
        <p:spPr/>
        <p:txBody>
          <a:bodyPr>
            <a:normAutofit/>
          </a:bodyPr>
          <a:lstStyle/>
          <a:p>
            <a:r>
              <a:rPr lang="en-US" b="1" dirty="0"/>
              <a:t>Interlinked data</a:t>
            </a:r>
          </a:p>
          <a:p>
            <a:pPr lvl="1"/>
            <a:r>
              <a:rPr lang="en-US" dirty="0">
                <a:solidFill>
                  <a:srgbClr val="0070C0"/>
                </a:solidFill>
              </a:rPr>
              <a:t>Social networks</a:t>
            </a:r>
            <a:r>
              <a:rPr lang="en-US" dirty="0"/>
              <a:t> are one of the most typical use case of graph databases (e.g., to store friendships or work relationships); </a:t>
            </a:r>
            <a:r>
              <a:rPr lang="en-US" dirty="0">
                <a:solidFill>
                  <a:srgbClr val="0070C0"/>
                </a:solidFill>
              </a:rPr>
              <a:t>every relationship-centric domain is a good one</a:t>
            </a:r>
          </a:p>
          <a:p>
            <a:r>
              <a:rPr lang="en-US" b="1" dirty="0"/>
              <a:t>Routing and location-based services</a:t>
            </a:r>
          </a:p>
          <a:p>
            <a:pPr lvl="1"/>
            <a:r>
              <a:rPr lang="en-US" dirty="0"/>
              <a:t>Applications working on the </a:t>
            </a:r>
            <a:r>
              <a:rPr lang="en-US" dirty="0">
                <a:solidFill>
                  <a:srgbClr val="0070C0"/>
                </a:solidFill>
              </a:rPr>
              <a:t>TSP (Travelling Salesman Problem)</a:t>
            </a:r>
            <a:r>
              <a:rPr lang="en-US" dirty="0"/>
              <a:t> problem</a:t>
            </a:r>
          </a:p>
          <a:p>
            <a:pPr lvl="1"/>
            <a:r>
              <a:rPr lang="en-US" dirty="0"/>
              <a:t>Location-based application that, for instance, recommend the best restaurant nearby; in this case, </a:t>
            </a:r>
            <a:r>
              <a:rPr lang="en-US" dirty="0">
                <a:solidFill>
                  <a:srgbClr val="0070C0"/>
                </a:solidFill>
              </a:rPr>
              <a:t>relationships model the distance between node</a:t>
            </a:r>
            <a:endParaRPr lang="en-US" dirty="0"/>
          </a:p>
          <a:p>
            <a:r>
              <a:rPr lang="en-US" b="1" dirty="0"/>
              <a:t>Recommendation applications, fraud-detection</a:t>
            </a:r>
          </a:p>
          <a:p>
            <a:pPr lvl="1"/>
            <a:r>
              <a:rPr lang="en-US" dirty="0"/>
              <a:t>Systems recommending «the products bought by your friends», or «the products bought by those who bought your same products»</a:t>
            </a:r>
          </a:p>
          <a:p>
            <a:pPr lvl="1"/>
            <a:r>
              <a:rPr lang="en-US" dirty="0"/>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real use cases</a:t>
            </a:r>
            <a:endParaRPr lang="en-US" noProof="0" dirty="0"/>
          </a:p>
        </p:txBody>
      </p:sp>
      <p:sp>
        <p:nvSpPr>
          <p:cNvPr id="9" name="Segnaposto contenuto 3"/>
          <p:cNvSpPr>
            <a:spLocks noGrp="1"/>
          </p:cNvSpPr>
          <p:nvPr>
            <p:ph idx="1"/>
          </p:nvPr>
        </p:nvSpPr>
        <p:spPr/>
        <p:txBody>
          <a:bodyPr>
            <a:normAutofit/>
          </a:bodyPr>
          <a:lstStyle/>
          <a:p>
            <a:r>
              <a:rPr lang="en-US" b="1" dirty="0"/>
              <a:t>Relationships analysis</a:t>
            </a:r>
          </a:p>
          <a:p>
            <a:pPr lvl="1"/>
            <a:r>
              <a:rPr lang="en-US" dirty="0"/>
              <a:t>Finding common friends (e.g., friend-of-a-friend) in a social network</a:t>
            </a:r>
          </a:p>
          <a:p>
            <a:pPr lvl="1"/>
            <a:r>
              <a:rPr lang="en-US" dirty="0"/>
              <a:t>Identifying clusters of phone calls that identify a criminal network</a:t>
            </a:r>
          </a:p>
          <a:p>
            <a:pPr lvl="1"/>
            <a:r>
              <a:rPr lang="en-US" dirty="0"/>
              <a:t>Analyzing flows of money to identifying money recycling patterns or credit card theft</a:t>
            </a:r>
          </a:p>
          <a:p>
            <a:pPr lvl="1"/>
            <a:r>
              <a:rPr lang="en-US" dirty="0"/>
              <a:t>Main users: law firms, police, intelligence agencies</a:t>
            </a:r>
          </a:p>
          <a:p>
            <a:pPr lvl="2"/>
            <a:r>
              <a:rPr lang="en-US" dirty="0">
                <a:hlinkClick r:id="rId3"/>
              </a:rPr>
              <a:t>https://neo4j.com/use-cases/fraud-detection/</a:t>
            </a:r>
            <a:r>
              <a:rPr lang="en-US" dirty="0"/>
              <a:t> </a:t>
            </a:r>
          </a:p>
          <a:p>
            <a:pPr lvl="1"/>
            <a:r>
              <a:rPr lang="en-US" dirty="0"/>
              <a:t>Useful for text analysis as well (Natural Language Processing)</a:t>
            </a:r>
          </a:p>
          <a:p>
            <a:r>
              <a:rPr lang="en-US" b="1" dirty="0"/>
              <a:t>Inference</a:t>
            </a:r>
          </a:p>
          <a:p>
            <a:pPr lvl="1"/>
            <a:r>
              <a:rPr lang="en-US" dirty="0"/>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Data-intensive applications</a:t>
            </a:r>
          </a:p>
          <a:p>
            <a:pPr lvl="1"/>
            <a:r>
              <a:rPr lang="en-US" noProof="0" dirty="0"/>
              <a:t>Traversing the graph is trivial, but </a:t>
            </a:r>
            <a:r>
              <a:rPr lang="en-US" noProof="0" dirty="0">
                <a:solidFill>
                  <a:srgbClr val="0070C0"/>
                </a:solidFill>
              </a:rPr>
              <a:t>analyzing the whole graph can be expensive</a:t>
            </a:r>
            <a:endParaRPr lang="en-US" dirty="0"/>
          </a:p>
          <a:p>
            <a:pPr lvl="1"/>
            <a:r>
              <a:rPr lang="en-US" noProof="0" dirty="0"/>
              <a:t>There exist framework for distributed graph analysis (e.g., Apache </a:t>
            </a:r>
            <a:r>
              <a:rPr lang="en-US" noProof="0" dirty="0" err="1"/>
              <a:t>Giraph</a:t>
            </a:r>
            <a:r>
              <a:rPr lang="en-US" noProof="0" dirty="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persistence</a:t>
            </a:r>
          </a:p>
        </p:txBody>
      </p:sp>
      <p:sp>
        <p:nvSpPr>
          <p:cNvPr id="4" name="Segnaposto contenuto 3"/>
          <p:cNvSpPr>
            <a:spLocks noGrp="1"/>
          </p:cNvSpPr>
          <p:nvPr>
            <p:ph idx="1"/>
          </p:nvPr>
        </p:nvSpPr>
        <p:spPr/>
        <p:txBody>
          <a:bodyPr/>
          <a:lstStyle/>
          <a:p>
            <a:r>
              <a:rPr lang="en-US" noProof="0" dirty="0">
                <a:solidFill>
                  <a:srgbClr val="FF0000"/>
                </a:solidFill>
              </a:rPr>
              <a:t>Different databases are designed to solve </a:t>
            </a:r>
            <a:r>
              <a:rPr lang="en-US" noProof="0" dirty="0" err="1">
                <a:solidFill>
                  <a:srgbClr val="FF0000"/>
                </a:solidFill>
              </a:rPr>
              <a:t>differen</a:t>
            </a:r>
            <a:r>
              <a:rPr lang="en-US" dirty="0">
                <a:solidFill>
                  <a:srgbClr val="FF0000"/>
                </a:solidFill>
              </a:rPr>
              <a:t>t problems</a:t>
            </a:r>
            <a:endParaRPr lang="en-US" noProof="0" dirty="0">
              <a:solidFill>
                <a:srgbClr val="FF0000"/>
              </a:solidFill>
            </a:endParaRPr>
          </a:p>
          <a:p>
            <a:r>
              <a:rPr lang="en-US" noProof="0" dirty="0">
                <a:solidFill>
                  <a:srgbClr val="0070C0"/>
                </a:solidFill>
              </a:rPr>
              <a:t>Using a single DBMS to handle everything …</a:t>
            </a:r>
          </a:p>
          <a:p>
            <a:pPr lvl="1"/>
            <a:r>
              <a:rPr lang="en-US" noProof="0" dirty="0"/>
              <a:t>Operational data</a:t>
            </a:r>
          </a:p>
          <a:p>
            <a:pPr lvl="1"/>
            <a:r>
              <a:rPr lang="en-US" noProof="0" dirty="0"/>
              <a:t>Temporary session information</a:t>
            </a:r>
          </a:p>
          <a:p>
            <a:pPr lvl="1"/>
            <a:r>
              <a:rPr lang="en-US" noProof="0" dirty="0"/>
              <a:t>Graph traversing</a:t>
            </a:r>
          </a:p>
          <a:p>
            <a:pPr lvl="1"/>
            <a:r>
              <a:rPr lang="en-US" noProof="0" dirty="0"/>
              <a:t>OLAP analyses</a:t>
            </a:r>
          </a:p>
          <a:p>
            <a:pPr lvl="1"/>
            <a:r>
              <a:rPr lang="en-US" noProof="0" dirty="0"/>
              <a:t>…</a:t>
            </a:r>
          </a:p>
          <a:p>
            <a:r>
              <a:rPr lang="en-US" noProof="0" dirty="0">
                <a:solidFill>
                  <a:srgbClr val="0070C0"/>
                </a:solidFill>
              </a:rPr>
              <a:t>… usually lead to inefficient solutions</a:t>
            </a:r>
          </a:p>
          <a:p>
            <a:r>
              <a:rPr lang="en-US" noProof="0" dirty="0"/>
              <a:t>Each activity has its own requirements </a:t>
            </a:r>
            <a:r>
              <a:rPr lang="en-US" dirty="0"/>
              <a:t>(availability, consistency, fault tolerance, etc.)</a:t>
            </a:r>
            <a:endParaRPr lang="en-US" noProof="0" dirty="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Traditional approach</a:t>
            </a:r>
          </a:p>
        </p:txBody>
      </p:sp>
      <p:sp>
        <p:nvSpPr>
          <p:cNvPr id="3" name="Segnaposto contenuto 2"/>
          <p:cNvSpPr>
            <a:spLocks noGrp="1"/>
          </p:cNvSpPr>
          <p:nvPr>
            <p:ph idx="1"/>
          </p:nvPr>
        </p:nvSpPr>
        <p:spPr/>
        <p:txBody>
          <a:bodyPr anchor="t"/>
          <a:lstStyle/>
          <a:p>
            <a:r>
              <a:rPr lang="en-US" dirty="0"/>
              <a:t>The </a:t>
            </a:r>
            <a:r>
              <a:rPr lang="en-US" i="1" dirty="0"/>
              <a:t>one-size-fits-all</a:t>
            </a:r>
            <a:r>
              <a:rPr lang="en-US" dirty="0"/>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data management</a:t>
            </a:r>
          </a:p>
        </p:txBody>
      </p:sp>
      <p:sp>
        <p:nvSpPr>
          <p:cNvPr id="3" name="Segnaposto contenuto 2"/>
          <p:cNvSpPr>
            <a:spLocks noGrp="1"/>
          </p:cNvSpPr>
          <p:nvPr>
            <p:ph idx="1"/>
          </p:nvPr>
        </p:nvSpPr>
        <p:spPr/>
        <p:txBody>
          <a:bodyPr anchor="t"/>
          <a:lstStyle/>
          <a:p>
            <a:r>
              <a:rPr lang="en-US" strike="sngStrike" dirty="0"/>
              <a:t>The </a:t>
            </a:r>
            <a:r>
              <a:rPr lang="en-US" i="1" strike="sngStrike" dirty="0"/>
              <a:t>one-size-fits-all</a:t>
            </a:r>
            <a:r>
              <a:rPr lang="en-US" strike="sngStrike" dirty="0"/>
              <a:t> solution</a:t>
            </a:r>
          </a:p>
          <a:p>
            <a:r>
              <a:rPr lang="en-US" dirty="0"/>
              <a:t>Replaced by the </a:t>
            </a:r>
            <a:r>
              <a:rPr lang="en-US" i="1" dirty="0"/>
              <a:t>polyglot </a:t>
            </a:r>
            <a:r>
              <a:rPr lang="en-US" dirty="0"/>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dirty="0"/>
              <a:t>Service-oriented polyglot data management</a:t>
            </a:r>
          </a:p>
        </p:txBody>
      </p:sp>
      <p:sp>
        <p:nvSpPr>
          <p:cNvPr id="3" name="Segnaposto contenuto 2"/>
          <p:cNvSpPr>
            <a:spLocks noGrp="1"/>
          </p:cNvSpPr>
          <p:nvPr>
            <p:ph idx="1"/>
          </p:nvPr>
        </p:nvSpPr>
        <p:spPr/>
        <p:txBody>
          <a:bodyPr anchor="t"/>
          <a:lstStyle/>
          <a:p>
            <a:r>
              <a:rPr lang="en-US" dirty="0"/>
              <a:t>Each DB should be "embedded" within services, which offer API services to enable data access and manipulation</a:t>
            </a:r>
          </a:p>
          <a:p>
            <a:pPr lvl="1"/>
            <a:r>
              <a:rPr lang="en-US" dirty="0"/>
              <a:t>Several NoSQL systems (e.g., </a:t>
            </a:r>
            <a:r>
              <a:rPr lang="en-US" dirty="0" err="1"/>
              <a:t>Riak</a:t>
            </a:r>
            <a:r>
              <a:rPr lang="en-US" dirty="0"/>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dirty="0"/>
              <a:t>Supporting existing technologies</a:t>
            </a:r>
          </a:p>
        </p:txBody>
      </p:sp>
      <p:sp>
        <p:nvSpPr>
          <p:cNvPr id="3" name="Segnaposto contenuto 2"/>
          <p:cNvSpPr>
            <a:spLocks noGrp="1"/>
          </p:cNvSpPr>
          <p:nvPr>
            <p:ph idx="1"/>
          </p:nvPr>
        </p:nvSpPr>
        <p:spPr/>
        <p:txBody>
          <a:bodyPr anchor="t"/>
          <a:lstStyle/>
          <a:p>
            <a:r>
              <a:rPr lang="en-US" dirty="0"/>
              <a:t>If the current solution cannot be changed, NoSQL systems can still support the existing ones</a:t>
            </a:r>
          </a:p>
          <a:p>
            <a:endParaRPr lang="en-US" dirty="0"/>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Beyond NoSQL</a:t>
            </a:r>
          </a:p>
        </p:txBody>
      </p:sp>
      <p:sp>
        <p:nvSpPr>
          <p:cNvPr id="3" name="Segnaposto contenuto 2"/>
          <p:cNvSpPr>
            <a:spLocks noGrp="1"/>
          </p:cNvSpPr>
          <p:nvPr>
            <p:ph idx="1"/>
          </p:nvPr>
        </p:nvSpPr>
        <p:spPr/>
        <p:txBody>
          <a:bodyPr/>
          <a:lstStyle/>
          <a:p>
            <a:r>
              <a:rPr lang="en-US" dirty="0"/>
              <a:t>NewSQL systems</a:t>
            </a:r>
          </a:p>
          <a:p>
            <a:pPr lvl="1"/>
            <a:r>
              <a:rPr lang="en-US" dirty="0"/>
              <a:t>Combine the benefits from both relational and NoSQL worlds</a:t>
            </a:r>
          </a:p>
          <a:p>
            <a:pPr lvl="1"/>
            <a:r>
              <a:rPr lang="en-US" dirty="0"/>
              <a:t>Ensure scalability without compromising consistency, but by </a:t>
            </a:r>
            <a:r>
              <a:rPr lang="en-US" b="1" dirty="0"/>
              <a:t>compromising some availability</a:t>
            </a:r>
            <a:endParaRPr lang="en-US" dirty="0"/>
          </a:p>
          <a:p>
            <a:r>
              <a:rPr lang="en-US" dirty="0"/>
              <a:t>Extended RDBMSs</a:t>
            </a:r>
          </a:p>
          <a:p>
            <a:pPr lvl="1"/>
            <a:r>
              <a:rPr lang="en-US" dirty="0"/>
              <a:t>KV implementable as a table with two fields: a string key, and a blob value</a:t>
            </a:r>
          </a:p>
          <a:p>
            <a:pPr lvl="1"/>
            <a:r>
              <a:rPr lang="en-US" dirty="0"/>
              <a:t>Cypher query language on top of a relational implementation of a graph</a:t>
            </a:r>
          </a:p>
          <a:p>
            <a:pPr lvl="1"/>
            <a:r>
              <a:rPr lang="en-US" dirty="0" err="1"/>
              <a:t>Hstore</a:t>
            </a:r>
            <a:r>
              <a:rPr lang="en-US" dirty="0"/>
              <a:t> data type in PostgreSQL for wide-column-like implementation</a:t>
            </a:r>
          </a:p>
          <a:p>
            <a:pPr lvl="1"/>
            <a:r>
              <a:rPr lang="en-US" b="1" dirty="0" err="1"/>
              <a:t>Scalabilty</a:t>
            </a:r>
            <a:r>
              <a:rPr lang="en-US" b="1" dirty="0"/>
              <a:t> issue remains</a:t>
            </a:r>
          </a:p>
          <a:p>
            <a:r>
              <a:rPr lang="en-US" dirty="0"/>
              <a:t>Multi-model NoSQL DBMSs</a:t>
            </a:r>
          </a:p>
          <a:p>
            <a:pPr lvl="1"/>
            <a:r>
              <a:rPr lang="en-US" dirty="0" err="1"/>
              <a:t>ArangoDB</a:t>
            </a:r>
            <a:r>
              <a:rPr lang="en-US" dirty="0"/>
              <a:t>, </a:t>
            </a:r>
            <a:r>
              <a:rPr lang="en-US" dirty="0" err="1"/>
              <a:t>OrientDB</a:t>
            </a:r>
            <a:endParaRPr lang="en-US" dirty="0"/>
          </a:p>
          <a:p>
            <a:pPr lvl="1"/>
            <a:r>
              <a:rPr lang="en-US" b="1" dirty="0"/>
              <a:t>Support all NoSQL data models, but not the relational one</a:t>
            </a:r>
          </a:p>
          <a:p>
            <a:r>
              <a:rPr lang="en-US" dirty="0"/>
              <a:t>Database-as-a-service</a:t>
            </a:r>
          </a:p>
          <a:p>
            <a:pPr lvl="1"/>
            <a:r>
              <a:rPr lang="en-US" dirty="0"/>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Building data pipelines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dirty="0"/>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dirty="0"/>
              <a:t>Computational thinking: solving problems using concepts and ideas from computer science. </a:t>
            </a:r>
          </a:p>
          <a:p>
            <a:pPr lvl="1"/>
            <a:r>
              <a:rPr lang="en-US" dirty="0"/>
              <a:t>Take a complex problem</a:t>
            </a:r>
          </a:p>
          <a:p>
            <a:pPr lvl="1"/>
            <a:r>
              <a:rPr lang="en-US" dirty="0"/>
              <a:t>Understand better what the problem involves</a:t>
            </a:r>
          </a:p>
          <a:p>
            <a:pPr lvl="1"/>
            <a:r>
              <a:rPr lang="en-US" dirty="0"/>
              <a:t>Develop possible solutions </a:t>
            </a:r>
          </a:p>
          <a:p>
            <a:pPr lvl="1"/>
            <a:r>
              <a:rPr lang="en-US" dirty="0"/>
              <a:t>Present these solutions in a way that a computer, human or both can understand </a:t>
            </a:r>
          </a:p>
          <a:p>
            <a:pPr lvl="1"/>
            <a:endParaRPr lang="en-US" dirty="0"/>
          </a:p>
          <a:p>
            <a:r>
              <a:rPr lang="en-US" dirty="0"/>
              <a:t>Pillars to computational thinking:</a:t>
            </a:r>
          </a:p>
          <a:p>
            <a:pPr lvl="1"/>
            <a:r>
              <a:rPr lang="en-US" dirty="0"/>
              <a:t>Decomposition</a:t>
            </a:r>
          </a:p>
          <a:p>
            <a:pPr lvl="1"/>
            <a:r>
              <a:rPr lang="en-US" dirty="0"/>
              <a:t>Pattern recognition</a:t>
            </a:r>
          </a:p>
          <a:p>
            <a:pPr lvl="1"/>
            <a:r>
              <a:rPr lang="en-US" dirty="0"/>
              <a:t>Data representation</a:t>
            </a:r>
          </a:p>
          <a:p>
            <a:pPr lvl="1"/>
            <a:r>
              <a:rPr lang="en-US" dirty="0"/>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157</a:t>
            </a:fld>
            <a:endParaRPr lang="en-US" noProof="0" dirty="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dirty="0"/>
              <a:t>Decomposition</a:t>
            </a:r>
          </a:p>
          <a:p>
            <a:pPr lvl="1"/>
            <a:r>
              <a:rPr lang="en-US" dirty="0"/>
              <a:t>Taking a complex problem and breaking it into more manageable sub-problems. </a:t>
            </a:r>
          </a:p>
          <a:p>
            <a:pPr lvl="1"/>
            <a:r>
              <a:rPr lang="en-US" dirty="0"/>
              <a:t>The solution to each sub-problem may be much simpler by putting together the solutions to the sub-problems (any example?)</a:t>
            </a:r>
          </a:p>
          <a:p>
            <a:pPr lvl="1"/>
            <a:endParaRPr lang="en-US" dirty="0"/>
          </a:p>
          <a:p>
            <a:r>
              <a:rPr lang="en-US" b="1" dirty="0"/>
              <a:t>Pattern recognition</a:t>
            </a:r>
          </a:p>
          <a:p>
            <a:pPr lvl="1"/>
            <a:r>
              <a:rPr lang="en-US" dirty="0"/>
              <a:t>Find patterns among the sub-problems</a:t>
            </a:r>
          </a:p>
          <a:p>
            <a:pPr lvl="1"/>
            <a:r>
              <a:rPr lang="en-US" dirty="0"/>
              <a:t>Identify problems sharing similarities or characteristics</a:t>
            </a:r>
          </a:p>
          <a:p>
            <a:pPr lvl="1"/>
            <a:r>
              <a:rPr lang="en-US" dirty="0"/>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158</a:t>
            </a:fld>
            <a:endParaRPr lang="en-US" noProof="0" dirty="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dirty="0"/>
              <a:t>Data </a:t>
            </a:r>
            <a:r>
              <a:rPr lang="en-US" b="1" dirty="0"/>
              <a:t>representation</a:t>
            </a:r>
            <a:r>
              <a:rPr lang="en-US" dirty="0"/>
              <a:t> and </a:t>
            </a:r>
            <a:r>
              <a:rPr lang="en-US" b="1" dirty="0"/>
              <a:t>abstraction</a:t>
            </a:r>
          </a:p>
          <a:p>
            <a:pPr lvl="1"/>
            <a:r>
              <a:rPr lang="en-US" dirty="0"/>
              <a:t>Determining the important characteristics of the problem and filtering out those that are not</a:t>
            </a:r>
          </a:p>
          <a:p>
            <a:pPr lvl="1"/>
            <a:r>
              <a:rPr lang="en-US" dirty="0"/>
              <a:t>Can create a representation of what we're trying to solve</a:t>
            </a:r>
          </a:p>
          <a:p>
            <a:endParaRPr lang="en-US" dirty="0"/>
          </a:p>
          <a:p>
            <a:r>
              <a:rPr lang="en-US" b="1" dirty="0"/>
              <a:t>Algorithm</a:t>
            </a:r>
          </a:p>
          <a:p>
            <a:pPr lvl="1"/>
            <a:r>
              <a:rPr lang="en-US" dirty="0"/>
              <a:t>A set of step-by-step instructions of how to solve a problem. </a:t>
            </a:r>
          </a:p>
          <a:p>
            <a:pPr lvl="1"/>
            <a:r>
              <a:rPr lang="en-US" dirty="0"/>
              <a:t>It identifies what is to be done (the instructions), and the order in which they should be done</a:t>
            </a:r>
          </a:p>
          <a:p>
            <a:endParaRPr lang="en-US" dirty="0"/>
          </a:p>
          <a:p>
            <a:r>
              <a:rPr lang="en-US" dirty="0"/>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159</a:t>
            </a:fld>
            <a:endParaRPr lang="en-US" noProof="0" dirty="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dirty="0"/>
              <a:t>Integrated analytics lab</a:t>
            </a:r>
            <a:endParaRPr lang="en-US" dirty="0"/>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dirty="0"/>
              <a:t>Requirements:</a:t>
            </a:r>
          </a:p>
          <a:p>
            <a:pPr lvl="1"/>
            <a:r>
              <a:rPr lang="en-US" dirty="0"/>
              <a:t>Knowledge of programming, data structures, and algorithms</a:t>
            </a:r>
          </a:p>
          <a:p>
            <a:pPr lvl="1"/>
            <a:r>
              <a:rPr lang="en-US" dirty="0"/>
              <a:t>Acquaintance with Python programming and notebooks</a:t>
            </a:r>
          </a:p>
          <a:p>
            <a:endParaRPr lang="en-US" dirty="0"/>
          </a:p>
          <a:p>
            <a:r>
              <a:rPr lang="en-US" dirty="0"/>
              <a:t>The labs will be mainly guided…</a:t>
            </a:r>
          </a:p>
          <a:p>
            <a:pPr lvl="1"/>
            <a:r>
              <a:rPr lang="en-US" dirty="0"/>
              <a:t>… but the notebooks contain all the details</a:t>
            </a:r>
          </a:p>
          <a:p>
            <a:pPr lvl="1"/>
            <a:r>
              <a:rPr lang="en-US" dirty="0"/>
              <a:t>… no time for a complete (coding) discussion during the lectures</a:t>
            </a:r>
          </a:p>
          <a:p>
            <a:r>
              <a:rPr lang="en-US" dirty="0"/>
              <a:t>Focus on the problem </a:t>
            </a:r>
            <a:r>
              <a:rPr lang="en-US" b="1" dirty="0"/>
              <a:t>understanding</a:t>
            </a:r>
            <a:r>
              <a:rPr lang="en-US" dirty="0"/>
              <a:t>, </a:t>
            </a:r>
            <a:r>
              <a:rPr lang="en-US" b="1" dirty="0"/>
              <a:t>definition</a:t>
            </a:r>
            <a:r>
              <a:rPr lang="en-US" dirty="0"/>
              <a:t>, and </a:t>
            </a:r>
            <a:r>
              <a:rPr lang="en-US" b="1" dirty="0"/>
              <a:t>solution</a:t>
            </a:r>
            <a:r>
              <a:rPr lang="en-US" dirty="0"/>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160</a:t>
            </a:fld>
            <a:endParaRPr lang="en-US" noProof="0" dirty="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163</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164</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165</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167</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168</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170</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171</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173</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174</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175</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176</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177</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178</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179</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180</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181</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182</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183</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184</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189</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190</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191</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192</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193</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194</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195</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197</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 UniBO</a:t>
            </a:r>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3"/>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205</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208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209</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210</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212</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213</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214</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215</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216</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218</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219</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221</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223</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224</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226</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230</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231</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232</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233</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237</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238</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239</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240</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241</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243</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244</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245</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247</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248</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249</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250</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253</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256</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258</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259</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dirty="0"/>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dirty="0"/>
              <a:t>However, alternative organizations are available</a:t>
            </a:r>
          </a:p>
          <a:p>
            <a:endParaRPr lang="en-US" dirty="0"/>
          </a:p>
          <a:p>
            <a:pPr algn="l" rtl="0" fontAlgn="base"/>
            <a:r>
              <a:rPr lang="en-US" sz="1800" b="0" i="0" u="none" strike="noStrike" dirty="0">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dirty="0">
                <a:solidFill>
                  <a:srgbClr val="000000"/>
                </a:solidFill>
                <a:effectLst/>
                <a:latin typeface="Helvetica" panose="020B0604020202020204" pitchFamily="34" charset="0"/>
              </a:rPr>
              <a:t>kept in its original format </a:t>
            </a:r>
            <a:r>
              <a:rPr lang="en-US" sz="1800" b="0" i="0" u="none" strike="noStrike" dirty="0">
                <a:solidFill>
                  <a:srgbClr val="000000"/>
                </a:solidFill>
                <a:effectLst/>
                <a:latin typeface="Helvetica" panose="020B0604020202020204" pitchFamily="34" charset="0"/>
              </a:rPr>
              <a:t>and is processed to be queried only when needed. It can store a </a:t>
            </a:r>
            <a:r>
              <a:rPr lang="en-US" sz="1800" b="1" i="0" u="none" strike="noStrike" dirty="0">
                <a:solidFill>
                  <a:srgbClr val="000000"/>
                </a:solidFill>
                <a:effectLst/>
                <a:latin typeface="Helvetica" panose="020B0604020202020204" pitchFamily="34" charset="0"/>
              </a:rPr>
              <a:t>varied amount of formats </a:t>
            </a:r>
            <a:r>
              <a:rPr lang="en-US" sz="1800" b="0" i="0" u="none" strike="noStrike" dirty="0">
                <a:solidFill>
                  <a:srgbClr val="000000"/>
                </a:solidFill>
                <a:effectLst/>
                <a:latin typeface="Helvetica" panose="020B0604020202020204" pitchFamily="34" charset="0"/>
              </a:rPr>
              <a:t>in big data ecosystems, from unstructured, semi-structured, to structured data sources." – </a:t>
            </a:r>
            <a:r>
              <a:rPr lang="en-US" sz="1800" b="0" i="1" u="none" strike="noStrike" dirty="0">
                <a:solidFill>
                  <a:srgbClr val="000000"/>
                </a:solidFill>
                <a:effectLst/>
                <a:latin typeface="Helvetica" panose="020B0604020202020204" pitchFamily="34" charset="0"/>
              </a:rPr>
              <a:t>Couto et al.</a:t>
            </a:r>
            <a:r>
              <a:rPr lang="en-US" sz="1800" b="0" i="0" u="none" strike="noStrike" dirty="0">
                <a:solidFill>
                  <a:srgbClr val="000000"/>
                </a:solidFill>
                <a:effectLst/>
                <a:latin typeface="Helvetica" panose="020B0604020202020204" pitchFamily="34" charset="0"/>
              </a:rPr>
              <a:t>, 2019</a:t>
            </a:r>
            <a:r>
              <a:rPr lang="en-US" sz="1800" b="0" i="0" dirty="0">
                <a:solidFill>
                  <a:srgbClr val="000000"/>
                </a:solidFill>
                <a:effectLst/>
                <a:latin typeface="Helvetica" panose="020B0604020202020204" pitchFamily="34" charset="0"/>
              </a:rPr>
              <a:t>​</a:t>
            </a:r>
            <a:endParaRPr lang="en-US" b="0" i="0" dirty="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261</a:t>
            </a:fld>
            <a:endParaRPr lang="en-US" noProof="0" dirty="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completely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262</a:t>
            </a:fld>
            <a:endParaRPr lang="en-US" noProof="0" dirty="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dirty="0"/>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r>
              <a:rPr lang="en-US" dirty="0"/>
              <a:t>Data independence refers characteristic of being able to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263</a:t>
            </a:fld>
            <a:endParaRPr lang="en-US" noProof="0" dirty="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dirty="0"/>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dirty="0"/>
              <a:t>1</a:t>
            </a:r>
            <a:r>
              <a:rPr lang="en-US" b="1" baseline="30000" dirty="0"/>
              <a:t>st</a:t>
            </a:r>
            <a:r>
              <a:rPr lang="en-US" b="1" dirty="0"/>
              <a:t> generation systems</a:t>
            </a:r>
            <a:r>
              <a:rPr lang="en-US" dirty="0"/>
              <a:t>: data warehousing started with helping business leaders get analytical insights</a:t>
            </a:r>
          </a:p>
          <a:p>
            <a:pPr lvl="1"/>
            <a:r>
              <a:rPr lang="en-US" dirty="0"/>
              <a:t>Data in these warehouses would be written with </a:t>
            </a:r>
            <a:r>
              <a:rPr lang="en-US" dirty="0">
                <a:solidFill>
                  <a:srgbClr val="FF0000"/>
                </a:solidFill>
              </a:rPr>
              <a:t>schema-on-write</a:t>
            </a:r>
            <a:r>
              <a:rPr lang="en-US" dirty="0"/>
              <a:t>, which ensured that the data model was optimized for downstream BI consumption</a:t>
            </a:r>
          </a:p>
          <a:p>
            <a:pPr lvl="1"/>
            <a:r>
              <a:rPr lang="en-US" dirty="0"/>
              <a:t>Several challenges</a:t>
            </a:r>
          </a:p>
          <a:p>
            <a:pPr lvl="2"/>
            <a:r>
              <a:rPr lang="en-US" dirty="0"/>
              <a:t>They typically coupled compute and storage into an on-premises appliance</a:t>
            </a:r>
          </a:p>
          <a:p>
            <a:pPr lvl="3"/>
            <a:r>
              <a:rPr lang="en-US" dirty="0"/>
              <a:t>This forced enterprises to provision and pay for the peak of user load and data under management, very costly</a:t>
            </a:r>
          </a:p>
          <a:p>
            <a:pPr lvl="2"/>
            <a:r>
              <a:rPr lang="en-US" dirty="0"/>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264</a:t>
            </a:fld>
            <a:endParaRPr lang="en-US" noProof="0" dirty="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dirty="0" err="1"/>
              <a:t>Armbrust</a:t>
            </a:r>
            <a:r>
              <a:rPr lang="en-US" dirty="0"/>
              <a:t>, Michael, et al. "Lakehouse: a new generation of open platforms that unify data warehousing and advanced analytics." </a:t>
            </a:r>
            <a:r>
              <a:rPr lang="en-US" i="1" dirty="0"/>
              <a:t>CIDR</a:t>
            </a:r>
            <a:r>
              <a:rPr lang="en-US" dirty="0"/>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endParaRPr lang="en-US" noProof="0" dirty="0"/>
          </a:p>
        </p:txBody>
      </p:sp>
    </p:spTree>
    <p:extLst>
      <p:ext uri="{BB962C8B-B14F-4D97-AF65-F5344CB8AC3E}">
        <p14:creationId xmlns:p14="http://schemas.microsoft.com/office/powerpoint/2010/main" val="17829881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dirty="0"/>
              <a:t>2</a:t>
            </a:r>
            <a:r>
              <a:rPr lang="en-US" b="1" baseline="30000" dirty="0"/>
              <a:t>nd</a:t>
            </a:r>
            <a:r>
              <a:rPr lang="en-US" b="1" dirty="0"/>
              <a:t> generation</a:t>
            </a:r>
            <a:r>
              <a:rPr lang="en-US" dirty="0"/>
              <a:t>: offloading all the raw data into data lakes</a:t>
            </a:r>
          </a:p>
          <a:p>
            <a:pPr lvl="1"/>
            <a:r>
              <a:rPr lang="en-US" dirty="0"/>
              <a:t>The data lake is </a:t>
            </a:r>
            <a:r>
              <a:rPr lang="en-US" dirty="0">
                <a:solidFill>
                  <a:srgbClr val="FF0000"/>
                </a:solidFill>
              </a:rPr>
              <a:t>schema-on-read</a:t>
            </a:r>
            <a:r>
              <a:rPr lang="en-US" dirty="0"/>
              <a:t> and stores any data at low cost, but on the other hand, punted the problem of data quality and governance</a:t>
            </a:r>
          </a:p>
          <a:p>
            <a:pPr lvl="1"/>
            <a:r>
              <a:rPr lang="en-US" dirty="0"/>
              <a:t>In this architecture, a small subset of data in the lake would later be </a:t>
            </a:r>
            <a:r>
              <a:rPr lang="en-US" dirty="0" err="1"/>
              <a:t>ETLed</a:t>
            </a:r>
            <a:r>
              <a:rPr lang="en-US" dirty="0"/>
              <a:t> to a downstream data warehouse </a:t>
            </a:r>
          </a:p>
          <a:p>
            <a:pPr lvl="1"/>
            <a:r>
              <a:rPr lang="en-US" dirty="0"/>
              <a:t>The use of open formats also made data lake data directly accessible to a wide range of other analytics engines, such as machine learning systems</a:t>
            </a:r>
          </a:p>
          <a:p>
            <a:pPr lvl="1"/>
            <a:r>
              <a:rPr lang="en-US" dirty="0"/>
              <a:t>From 2015 onwards, cloud data lakes, such as S3, ADLS and GCS, started replacing HDFS </a:t>
            </a:r>
          </a:p>
          <a:p>
            <a:pPr lvl="2"/>
            <a:r>
              <a:rPr lang="en-US" dirty="0"/>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265</a:t>
            </a:fld>
            <a:endParaRPr lang="en-US" noProof="0" dirty="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dirty="0"/>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266</a:t>
            </a:fld>
            <a:endParaRPr lang="en-US" noProof="0" dirty="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dirty="0"/>
              <a:t>While the cloud data lake and warehouse architecture is ostensibly cheap, a two-tier architecture is highly complex for users</a:t>
            </a:r>
          </a:p>
          <a:p>
            <a:pPr lvl="1"/>
            <a:r>
              <a:rPr lang="en-US" dirty="0"/>
              <a:t>Data is first </a:t>
            </a:r>
            <a:r>
              <a:rPr lang="en-US" dirty="0" err="1"/>
              <a:t>ETLed</a:t>
            </a:r>
            <a:r>
              <a:rPr lang="en-US" dirty="0"/>
              <a:t> into lakes, and then again </a:t>
            </a:r>
            <a:r>
              <a:rPr lang="en-US" dirty="0" err="1"/>
              <a:t>ELTed</a:t>
            </a:r>
            <a:r>
              <a:rPr lang="en-US" dirty="0"/>
              <a:t> into warehouses</a:t>
            </a:r>
          </a:p>
          <a:p>
            <a:pPr lvl="1"/>
            <a:r>
              <a:rPr lang="en-US" dirty="0"/>
              <a:t>Enterprise use cases now include advanced analytics such as machine learning, for which neither data lakes nor warehouses are ideal</a:t>
            </a:r>
          </a:p>
          <a:p>
            <a:pPr lvl="1"/>
            <a:r>
              <a:rPr lang="en-US" dirty="0"/>
              <a:t>(Some) main problems:</a:t>
            </a:r>
          </a:p>
          <a:p>
            <a:pPr lvl="2"/>
            <a:r>
              <a:rPr lang="en-US" b="1" dirty="0"/>
              <a:t>Reliability</a:t>
            </a:r>
            <a:r>
              <a:rPr lang="en-US" dirty="0"/>
              <a:t>. Keeping the data lake and warehouse consistent is difficult and costly</a:t>
            </a:r>
          </a:p>
          <a:p>
            <a:pPr lvl="2"/>
            <a:r>
              <a:rPr lang="en-US" dirty="0"/>
              <a:t>Data </a:t>
            </a:r>
            <a:r>
              <a:rPr lang="en-US" b="1" dirty="0"/>
              <a:t>staleness</a:t>
            </a:r>
            <a:r>
              <a:rPr lang="en-US" dirty="0"/>
              <a:t>. The data in the warehouse is stale compared to that of the data lake, with new data frequently taking days to load</a:t>
            </a:r>
          </a:p>
          <a:p>
            <a:pPr lvl="2"/>
            <a:r>
              <a:rPr lang="en-US" b="1" dirty="0"/>
              <a:t>Limited support for advanced analytics</a:t>
            </a:r>
            <a:r>
              <a:rPr lang="en-US" dirty="0"/>
              <a:t>. Businesses want to ask predictive questions using their warehousing data, e.g., “which customers should I offer discounts to?” None of the leading machine learning systems directly work well on top of warehouses</a:t>
            </a:r>
          </a:p>
          <a:p>
            <a:pPr lvl="3"/>
            <a:r>
              <a:rPr lang="en-US" dirty="0"/>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267</a:t>
            </a:fld>
            <a:endParaRPr lang="en-US" noProof="0" dirty="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dirty="0"/>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dirty="0"/>
              <a:t>Is there a real need for many unstructured and integrated dataset?</a:t>
            </a:r>
          </a:p>
          <a:p>
            <a:pPr lvl="1"/>
            <a:r>
              <a:rPr lang="en-US" dirty="0"/>
              <a:t>Recent years have seen an explosion in our ability to collect and catalog immense amounts of data about our environment, society, and populace</a:t>
            </a:r>
          </a:p>
          <a:p>
            <a:pPr lvl="1"/>
            <a:r>
              <a:rPr lang="en-US" dirty="0"/>
              <a:t>Governments, and organizations are increasingly making structured data available on the Web and in various repositories and data lakes</a:t>
            </a:r>
          </a:p>
          <a:p>
            <a:pPr lvl="1"/>
            <a:r>
              <a:rPr lang="en-US" b="1" dirty="0"/>
              <a:t>This opportunity is often missed due to a central technical barrier</a:t>
            </a:r>
            <a:r>
              <a:rPr lang="en-US" dirty="0"/>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268</a:t>
            </a:fld>
            <a:endParaRPr lang="en-US" noProof="0" dirty="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dirty="0"/>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dirty="0"/>
              <a:t>Main features</a:t>
            </a:r>
          </a:p>
          <a:p>
            <a:pPr lvl="1"/>
            <a:r>
              <a:rPr lang="en-US" b="1" dirty="0"/>
              <a:t>Store data in a low-cost object store</a:t>
            </a:r>
            <a:r>
              <a:rPr lang="en-US" dirty="0"/>
              <a:t> using a standard file format such as Apache Parquet</a:t>
            </a:r>
          </a:p>
          <a:p>
            <a:pPr lvl="1"/>
            <a:r>
              <a:rPr lang="en-US" b="1" dirty="0"/>
              <a:t>Implement a transactional metadata layer</a:t>
            </a:r>
            <a:r>
              <a:rPr lang="en-US" dirty="0"/>
              <a:t> on top of the object store that defines which objects are part of a table version</a:t>
            </a:r>
          </a:p>
          <a:p>
            <a:pPr lvl="1"/>
            <a:r>
              <a:rPr lang="en-US" b="1" dirty="0"/>
              <a:t>Implement management features </a:t>
            </a:r>
            <a:r>
              <a:rPr lang="en-US" dirty="0"/>
              <a:t>within the metadata layer</a:t>
            </a:r>
          </a:p>
          <a:p>
            <a:r>
              <a:rPr lang="en-US" dirty="0"/>
              <a:t>Challenges:</a:t>
            </a:r>
          </a:p>
          <a:p>
            <a:pPr lvl="1"/>
            <a:r>
              <a:rPr lang="en-US" dirty="0"/>
              <a:t>The metadata layer is insufficient to achieve good SQL performance</a:t>
            </a:r>
          </a:p>
          <a:p>
            <a:pPr lvl="2"/>
            <a:r>
              <a:rPr lang="en-US" b="1" dirty="0"/>
              <a:t>Data warehouses use several techniques to get state-of-the-art performance</a:t>
            </a:r>
            <a:endParaRPr lang="en-US" dirty="0"/>
          </a:p>
          <a:p>
            <a:pPr lvl="3"/>
            <a:r>
              <a:rPr lang="en-US" dirty="0"/>
              <a:t>Storing hot data on fast devices such as SSDs, maintaining statistics, building efficient indexes, etc.</a:t>
            </a:r>
          </a:p>
          <a:p>
            <a:pPr lvl="2"/>
            <a:r>
              <a:rPr lang="en-US" b="1" dirty="0"/>
              <a:t>In a Lakehouse it is not possible to change the format</a:t>
            </a:r>
            <a:r>
              <a:rPr lang="en-US" dirty="0"/>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269</a:t>
            </a:fld>
            <a:endParaRPr lang="en-US" noProof="0" dirty="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dirty="0"/>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r>
              <a:rPr lang="en-US" dirty="0"/>
              <a:t>. 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dirty="0"/>
              <a:t> </a:t>
            </a:r>
            <a:fld id="{5DD6F1BA-2510-46FC-9346-AB1F3CA1593B}" type="slidenum">
              <a:rPr lang="en-US" noProof="0" smtClean="0"/>
              <a:pPr/>
              <a:t>270</a:t>
            </a:fld>
            <a:endParaRPr lang="en-US" noProof="0" dirty="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dirty="0" err="1"/>
              <a:t>Armbrust</a:t>
            </a:r>
            <a:r>
              <a:rPr lang="en-US" dirty="0"/>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dirty="0"/>
              <a:t>Delta Lake uses a </a:t>
            </a:r>
            <a:r>
              <a:rPr lang="en-US" b="1" dirty="0"/>
              <a:t>transaction log </a:t>
            </a:r>
            <a:r>
              <a:rPr lang="en-US" dirty="0"/>
              <a:t>that is compacted </a:t>
            </a:r>
            <a:r>
              <a:rPr lang="en-US" b="1" dirty="0"/>
              <a:t>into Apache Parquet </a:t>
            </a:r>
            <a:r>
              <a:rPr lang="en-US" dirty="0"/>
              <a:t>for significantly faster metadata operations for large tabular datasets </a:t>
            </a:r>
          </a:p>
          <a:p>
            <a:pPr lvl="1"/>
            <a:r>
              <a:rPr lang="en-US" dirty="0"/>
              <a:t>E.g., quickly search billions of table partitions for those relevant to a query</a:t>
            </a:r>
          </a:p>
          <a:p>
            <a:pPr lvl="1"/>
            <a:r>
              <a:rPr lang="en-US" dirty="0"/>
              <a:t>The log is stored in the </a:t>
            </a:r>
            <a:r>
              <a:rPr lang="en-US" b="1" dirty="0"/>
              <a:t>_</a:t>
            </a:r>
            <a:r>
              <a:rPr lang="en-US" b="1" dirty="0" err="1"/>
              <a:t>delta_log</a:t>
            </a:r>
            <a:r>
              <a:rPr lang="en-US" dirty="0"/>
              <a:t> subdirectory within the table</a:t>
            </a:r>
          </a:p>
          <a:p>
            <a:pPr lvl="1"/>
            <a:r>
              <a:rPr lang="en-US" dirty="0"/>
              <a:t>It contains</a:t>
            </a:r>
          </a:p>
          <a:p>
            <a:pPr lvl="2"/>
            <a:r>
              <a:rPr lang="en-US" dirty="0"/>
              <a:t>Sequence of JSON objects with increasing, zero-padded numerical IDs to store the log records</a:t>
            </a:r>
          </a:p>
          <a:p>
            <a:pPr lvl="2"/>
            <a:r>
              <a:rPr lang="en-US" dirty="0"/>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271</a:t>
            </a:fld>
            <a:endParaRPr lang="en-US" noProof="0" dirty="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 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Identify a log record ID (i.e., looking forward from the last checkpoint ID). The transaction will then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reference in a new log record.</a:t>
            </a:r>
          </a:p>
          <a:p>
            <a:pPr lvl="1"/>
            <a:r>
              <a:rPr lang="en-US" dirty="0"/>
              <a:t> Attempt to write the transaction’s log record into the r + 1 .json log object, if no other client has written this object. </a:t>
            </a:r>
            <a:r>
              <a:rPr lang="en-US" b="1" dirty="0"/>
              <a:t>This step needs to be atomic</a:t>
            </a:r>
            <a:r>
              <a:rPr lang="en-US" dirty="0"/>
              <a:t>. If the step fails, the transaction can be retried; depending on the query’s semantics</a:t>
            </a:r>
          </a:p>
          <a:p>
            <a:pPr lvl="1"/>
            <a:r>
              <a:rPr lang="en-US" dirty="0"/>
              <a:t>Optionally, write a new .parquet checkpoint for log record r + 1</a:t>
            </a:r>
          </a:p>
          <a:p>
            <a:r>
              <a:rPr lang="en-US" dirty="0"/>
              <a:t>Creating the r + 1 .json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273</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dirty="0"/>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dirty="0"/>
          </a:p>
          <a:p>
            <a:r>
              <a:rPr lang="en-US" dirty="0"/>
              <a:t>(SQL) Format-independent optimizations are</a:t>
            </a:r>
          </a:p>
          <a:p>
            <a:pPr lvl="1"/>
            <a:r>
              <a:rPr lang="en-US" b="1" dirty="0"/>
              <a:t>Caching</a:t>
            </a:r>
            <a:r>
              <a:rPr lang="en-US" dirty="0"/>
              <a:t>: When using a transactional metadata layer such as Delta Lake, it is safe for a Lakehouse system to cache files from the cloud object store on faster storage devices such as SSDs and RAM on the processing nodes</a:t>
            </a:r>
          </a:p>
          <a:p>
            <a:pPr lvl="1"/>
            <a:r>
              <a:rPr lang="en-US" b="1" dirty="0"/>
              <a:t>Auxiliary data</a:t>
            </a:r>
            <a:r>
              <a:rPr lang="en-US" dirty="0"/>
              <a:t>: maintain column min-max statistics for each data file in the table within the same Parquet file used to store the transaction log, which enables data skipping optimizations when the base data is clustered by particular columns</a:t>
            </a:r>
          </a:p>
          <a:p>
            <a:pPr lvl="1"/>
            <a:r>
              <a:rPr lang="en-US" b="1" dirty="0"/>
              <a:t>Data layout</a:t>
            </a:r>
            <a:r>
              <a:rPr lang="en-US" dirty="0"/>
              <a:t>: </a:t>
            </a:r>
          </a:p>
          <a:p>
            <a:pPr lvl="2"/>
            <a:r>
              <a:rPr lang="en-US" dirty="0"/>
              <a:t>Record ordering: which records are clustered together and hence easiest to read together, e.g. ordering records using individual dimensions or space-filling curves such as Z-order</a:t>
            </a:r>
          </a:p>
          <a:p>
            <a:pPr lvl="2"/>
            <a:r>
              <a:rPr lang="en-US" dirty="0"/>
              <a:t>Compression strategies differently for various groups of records, or other strategies</a:t>
            </a:r>
          </a:p>
          <a:p>
            <a:r>
              <a:rPr lang="en-US" dirty="0"/>
              <a:t>Offer a declarative version of the </a:t>
            </a:r>
            <a:r>
              <a:rPr lang="en-US" dirty="0" err="1"/>
              <a:t>DataFrame</a:t>
            </a:r>
            <a:r>
              <a:rPr lang="en-US" dirty="0"/>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274</a:t>
            </a:fld>
            <a:endParaRPr lang="en-US" noProof="0" dirty="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276</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277</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278</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282</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284</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285</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288</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290</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291</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293</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294</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295</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296</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297</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298</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299</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data platforms: shifting from databases to well-integrated data ecosystems</a:t>
            </a:r>
          </a:p>
          <a:p>
            <a:pPr lvl="1"/>
            <a:r>
              <a:rPr lang="en-US" noProof="0" dirty="0"/>
              <a:t>Definition of cloud and taxonomy of cloud services</a:t>
            </a:r>
          </a:p>
          <a:p>
            <a:pPr lvl="1"/>
            <a:r>
              <a:rPr lang="en-US" noProof="0" dirty="0"/>
              <a:t>Introduction to the most relevant Cloud Platforms</a:t>
            </a:r>
          </a:p>
          <a:p>
            <a:pPr lvl="1"/>
            <a:r>
              <a:rPr lang="en-US" noProof="0" dirty="0"/>
              <a:t>Introduction to the billing models that lay behind Cloud Computing services</a:t>
            </a:r>
          </a:p>
          <a:p>
            <a:pPr lvl="1"/>
            <a:r>
              <a:rPr lang="en-US" noProof="0" dirty="0"/>
              <a:t>Cluster migration: on-premises vs on-cloud</a:t>
            </a:r>
          </a:p>
          <a:p>
            <a:pPr lvl="1"/>
            <a:r>
              <a:rPr lang="en-US" noProof="0" dirty="0"/>
              <a:t>Real case studies</a:t>
            </a:r>
          </a:p>
          <a:p>
            <a:r>
              <a:rPr lang="en-US" noProof="0" dirty="0"/>
              <a:t>Seminars by companies working with cloud and big data platforms</a:t>
            </a:r>
          </a:p>
          <a:p>
            <a:r>
              <a:rPr lang="en-US" noProof="0" dirty="0"/>
              <a:t>Connecting the dots</a:t>
            </a:r>
          </a:p>
          <a:p>
            <a:pPr lvl="1"/>
            <a:r>
              <a:rPr lang="en-US" noProof="0" dirty="0"/>
              <a:t>Information systems, BI, data mining, big data, and machine learning</a:t>
            </a:r>
          </a:p>
          <a:p>
            <a:r>
              <a:rPr lang="en-US" noProof="0" dirty="0"/>
              <a:t>… all these points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302</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303</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304</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305</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306</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307</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308</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309</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310</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311</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312</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313</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315</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316</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317</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318</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319</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320</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321</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322</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325</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326</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334</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335</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336</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337</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338</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339</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Examples of 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340</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341</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343</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344</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345</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346</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347</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348</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349</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350</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351</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352</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354</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355</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356</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357</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358</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359</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360</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361</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362</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363</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364</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366</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367</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368</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370</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371</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373</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374</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375</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376</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377</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378</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379</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381</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382</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384</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385</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386</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387</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389</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390</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391</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392</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393</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394</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395</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397</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398</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399</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Questions on all (</a:t>
            </a:r>
            <a:r>
              <a:rPr lang="en-US" b="1" dirty="0"/>
              <a:t>theoretical</a:t>
            </a:r>
            <a:r>
              <a:rPr lang="en-US" dirty="0"/>
              <a:t> and </a:t>
            </a:r>
            <a:r>
              <a:rPr lang="en-US" b="1" dirty="0"/>
              <a:t>practical</a:t>
            </a:r>
            <a:r>
              <a:rPr lang="en-US" dirty="0"/>
              <a:t>) aspects of the course</a:t>
            </a:r>
          </a:p>
          <a:p>
            <a:pPr lvl="1"/>
            <a:r>
              <a:rPr lang="en-US" dirty="0"/>
              <a:t>A </a:t>
            </a:r>
            <a:r>
              <a:rPr lang="en-US" b="1" dirty="0"/>
              <a:t>single session </a:t>
            </a:r>
            <a:r>
              <a:rPr lang="en-US" dirty="0"/>
              <a:t>with both teachers</a:t>
            </a:r>
          </a:p>
          <a:p>
            <a:pPr lvl="1"/>
            <a:r>
              <a:rPr lang="en-US" dirty="0"/>
              <a:t>Exam covers </a:t>
            </a:r>
            <a:r>
              <a:rPr lang="en-US" b="1" dirty="0"/>
              <a:t>both modules</a:t>
            </a:r>
          </a:p>
          <a:p>
            <a:pPr lvl="1"/>
            <a:r>
              <a:rPr lang="en-US" b="1" dirty="0"/>
              <a:t>Seminars</a:t>
            </a:r>
            <a:r>
              <a:rPr lang="en-US" dirty="0"/>
              <a:t> are included</a:t>
            </a:r>
          </a:p>
          <a:p>
            <a:pPr lvl="1"/>
            <a:r>
              <a:rPr lang="en-US" b="1" dirty="0"/>
              <a:t>Interaction during the lectures/labs </a:t>
            </a:r>
            <a:r>
              <a:rPr lang="en-US" dirty="0"/>
              <a:t>is considered in the final evaluation</a:t>
            </a:r>
          </a:p>
          <a:p>
            <a:r>
              <a:rPr lang="en-US" dirty="0"/>
              <a:t>According to the University's regulation</a:t>
            </a:r>
          </a:p>
          <a:p>
            <a:pPr lvl="1"/>
            <a:r>
              <a:rPr lang="en-US" dirty="0"/>
              <a:t>Exams must be in presence</a:t>
            </a:r>
          </a:p>
          <a:p>
            <a:pPr lvl="1"/>
            <a:r>
              <a:rPr lang="en-US" dirty="0"/>
              <a:t>Cannot refuse a grade more than once</a:t>
            </a:r>
          </a:p>
          <a:p>
            <a:r>
              <a:rPr lang="en-US" dirty="0"/>
              <a:t>No scheduled dates, just come </a:t>
            </a:r>
            <a:r>
              <a:rPr lang="en-US" b="1" dirty="0"/>
              <a:t>when you are ready</a:t>
            </a:r>
          </a:p>
          <a:p>
            <a:pPr lvl="1"/>
            <a:r>
              <a:rPr lang="en-US" dirty="0"/>
              <a:t>Send an email to </a:t>
            </a:r>
            <a:r>
              <a:rPr lang="en-US" dirty="0">
                <a:hlinkClick r:id="rId2" tooltip="mailto:enrico.gallinucci@unibo.it"/>
              </a:rPr>
              <a:t>enrico.gallinucci@unibo.it</a:t>
            </a:r>
            <a:r>
              <a:rPr lang="en-US" dirty="0"/>
              <a:t> to book an appointment</a:t>
            </a:r>
          </a:p>
          <a:p>
            <a:pPr lvl="1"/>
            <a:r>
              <a:rPr lang="en-US" dirty="0"/>
              <a:t>At least a week in advance</a:t>
            </a:r>
          </a:p>
          <a:p>
            <a:r>
              <a:rPr lang="en-US" dirty="0"/>
              <a:t>Be prepared: you have to wait </a:t>
            </a:r>
            <a:r>
              <a:rPr lang="en-US" b="1" dirty="0"/>
              <a:t>1 month before trying again</a:t>
            </a:r>
            <a:r>
              <a:rPr lang="en-US" dirty="0"/>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dirty="0"/>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400</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401</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402</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403</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404</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405</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406</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407</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408</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409</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410</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411</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412</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413</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414</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415</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416</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417</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418</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419</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420</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421</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422</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423</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424</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425</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426</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53</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dirty="0"/>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dirty="0"/>
              <a:t>DevOps</a:t>
            </a:r>
            <a:r>
              <a:rPr lang="en-US" dirty="0"/>
              <a:t> combines development and operations to increase the efficiency, speed, and security of software development and delivery compared to traditional processes.</a:t>
            </a:r>
          </a:p>
          <a:p>
            <a:endParaRPr lang="en-US" dirty="0"/>
          </a:p>
          <a:p>
            <a:r>
              <a:rPr lang="en-US" dirty="0"/>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54</a:t>
            </a:fld>
            <a:endParaRPr lang="en-US" noProof="0" dirty="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dirty="0">
                <a:hlinkClick r:id="rId4"/>
              </a:rPr>
              <a:t>https://about.gitlab.com/topics/devops/</a:t>
            </a:r>
            <a:r>
              <a:rPr lang="en-US" dirty="0"/>
              <a:t> (accessed 2023-06-03)</a:t>
            </a:r>
          </a:p>
        </p:txBody>
      </p:sp>
    </p:spTree>
    <p:extLst>
      <p:ext uri="{BB962C8B-B14F-4D97-AF65-F5344CB8AC3E}">
        <p14:creationId xmlns:p14="http://schemas.microsoft.com/office/powerpoint/2010/main" val="2070363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dirty="0"/>
              <a:t>… to </a:t>
            </a:r>
            <a:r>
              <a:rPr lang="en-US" dirty="0" err="1"/>
              <a:t>DataOps</a:t>
            </a:r>
            <a:endParaRPr lang="en-US" dirty="0"/>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dirty="0" err="1"/>
              <a:t>DataOps</a:t>
            </a:r>
            <a:r>
              <a:rPr lang="en-US" dirty="0"/>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55</a:t>
            </a:fld>
            <a:endParaRPr lang="en-US" noProof="0" dirty="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dirty="0" err="1"/>
              <a:t>Munappy</a:t>
            </a:r>
            <a:r>
              <a:rPr lang="en-US" dirty="0"/>
              <a:t>, A. R., Mattos, D. I., Bosch, J., Olsson, H. H., &amp; </a:t>
            </a:r>
            <a:r>
              <a:rPr lang="en-US" dirty="0" err="1"/>
              <a:t>Dakkak</a:t>
            </a:r>
            <a:r>
              <a:rPr lang="en-US" dirty="0"/>
              <a:t>, A. (2020, June). From ad-hoc data analytics to </a:t>
            </a:r>
            <a:r>
              <a:rPr lang="en-US" dirty="0" err="1"/>
              <a:t>dataops</a:t>
            </a:r>
            <a:r>
              <a:rPr lang="en-US" dirty="0"/>
              <a:t>. In </a:t>
            </a:r>
            <a:r>
              <a:rPr lang="en-US" i="1" dirty="0"/>
              <a:t>Proceedings of the International Conference on Software and System Processes</a:t>
            </a:r>
            <a:r>
              <a:rPr lang="en-US" dirty="0"/>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fabric</a:t>
            </a:r>
          </a:p>
        </p:txBody>
      </p:sp>
      <p:sp>
        <p:nvSpPr>
          <p:cNvPr id="3" name="Segnaposto contenuto 2"/>
          <p:cNvSpPr>
            <a:spLocks noGrp="1"/>
          </p:cNvSpPr>
          <p:nvPr>
            <p:ph idx="1"/>
          </p:nvPr>
        </p:nvSpPr>
        <p:spPr>
          <a:xfrm>
            <a:off x="838200" y="1700499"/>
            <a:ext cx="10515600" cy="4351338"/>
          </a:xfrm>
        </p:spPr>
        <p:txBody>
          <a:bodyPr/>
          <a:lstStyle/>
          <a:p>
            <a:r>
              <a:rPr lang="en-US" dirty="0"/>
              <a:t>“vision for data management […] that seamlessly connects different clouds, whether they are private, public, or hybrid environments.” (2016)</a:t>
            </a:r>
          </a:p>
          <a:p>
            <a:r>
              <a:rPr lang="en-US" noProof="0" dirty="0"/>
              <a:t>Frictionless access and sharing of data in a distributed data environment</a:t>
            </a:r>
          </a:p>
          <a:p>
            <a:pPr lvl="1"/>
            <a:r>
              <a:rPr lang="en-US" noProof="0" dirty="0"/>
              <a:t>Enables a </a:t>
            </a:r>
            <a:r>
              <a:rPr lang="en-US" b="1" noProof="0" dirty="0"/>
              <a:t>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to access data </a:t>
            </a:r>
            <a:r>
              <a:rPr lang="en-US" noProof="0" dirty="0"/>
              <a:t>in place or support its consolidation where appropriate</a:t>
            </a:r>
          </a:p>
          <a:p>
            <a:pPr lvl="1"/>
            <a:r>
              <a:rPr lang="en-US" b="1" noProof="0" dirty="0"/>
              <a:t>Continuously identifies and connects data </a:t>
            </a:r>
            <a:r>
              <a:rPr lang="en-US" noProof="0" dirty="0"/>
              <a:t>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integrated and enriched data – at the right time, in the right method, and to the right data consumer – in support of both operational and analytical workloads</a:t>
            </a:r>
          </a:p>
          <a:p>
            <a:pPr lvl="1"/>
            <a:r>
              <a:rPr lang="en-US" noProof="0" dirty="0"/>
              <a:t>Combines key data management technologies – such as </a:t>
            </a:r>
            <a:r>
              <a:rPr lang="en-US" b="1" noProof="0" dirty="0"/>
              <a:t>data catalog</a:t>
            </a:r>
            <a:r>
              <a:rPr lang="en-US" noProof="0" dirty="0"/>
              <a:t>, </a:t>
            </a:r>
            <a:r>
              <a:rPr lang="en-US" b="1" noProof="0" dirty="0"/>
              <a:t>data governance</a:t>
            </a:r>
            <a:r>
              <a:rPr lang="en-US" noProof="0" dirty="0"/>
              <a:t>, </a:t>
            </a:r>
            <a:r>
              <a:rPr lang="en-US" b="1" noProof="0" dirty="0"/>
              <a:t>data integration</a:t>
            </a:r>
            <a:r>
              <a:rPr lang="en-US" noProof="0" dirty="0"/>
              <a:t>, </a:t>
            </a:r>
            <a:r>
              <a:rPr lang="en-US" b="1" noProof="0" dirty="0"/>
              <a:t>data pipelining</a:t>
            </a:r>
            <a:r>
              <a:rPr lang="en-US" noProof="0" dirty="0"/>
              <a:t>, and </a:t>
            </a:r>
            <a:r>
              <a:rPr lang="en-US" b="1" noProof="0" dirty="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57</a:t>
            </a:fld>
            <a:endParaRPr lang="it-IT" dirty="0"/>
          </a:p>
        </p:txBody>
      </p:sp>
      <p:sp>
        <p:nvSpPr>
          <p:cNvPr id="6" name="Segnaposto contenuto 5"/>
          <p:cNvSpPr>
            <a:spLocks noGrp="1"/>
          </p:cNvSpPr>
          <p:nvPr>
            <p:ph idx="13"/>
          </p:nvPr>
        </p:nvSpPr>
        <p:spPr>
          <a:xfrm>
            <a:off x="838200" y="6239881"/>
            <a:ext cx="10515600" cy="365125"/>
          </a:xfrm>
        </p:spPr>
        <p:txBody>
          <a:bodyPr/>
          <a:lstStyle/>
          <a:p>
            <a:r>
              <a:rPr lang="en-US" noProof="0" dirty="0">
                <a:hlinkClick r:id="rId2"/>
              </a:rPr>
              <a:t>https://cloud.netapp.com/hubfs/Data-Fabric/Data%20Fabric%20WP%20April%202017.pdf</a:t>
            </a:r>
            <a:r>
              <a:rPr lang="en-US" noProof="0" dirty="0"/>
              <a:t> (accessed 2023-06-23)</a:t>
            </a:r>
            <a:br>
              <a:rPr lang="en-US" noProof="0" dirty="0"/>
            </a:br>
            <a:r>
              <a:rPr lang="en-US" noProof="0" dirty="0"/>
              <a:t>Gartner, 2019 </a:t>
            </a:r>
            <a:r>
              <a:rPr lang="en-US" noProof="0" dirty="0">
                <a:hlinkClick r:id="rId3"/>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4"/>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dirty="0"/>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dirty="0"/>
              <a:t>Catalog all your data</a:t>
            </a:r>
            <a:r>
              <a:rPr lang="en-US" dirty="0"/>
              <a:t>: including business glossary and design-time and runtime metadata</a:t>
            </a:r>
          </a:p>
          <a:p>
            <a:pPr lvl="1"/>
            <a:r>
              <a:rPr lang="en-US" b="1" dirty="0"/>
              <a:t>Enable self-service capabilities</a:t>
            </a:r>
            <a:r>
              <a:rPr lang="en-US" dirty="0"/>
              <a:t>: data discovery, profiling, exploration, quality assessment, consumption of data-as-a-product</a:t>
            </a:r>
          </a:p>
          <a:p>
            <a:pPr lvl="1"/>
            <a:r>
              <a:rPr lang="en-US" b="1" dirty="0"/>
              <a:t>Provide a knowledge graph</a:t>
            </a:r>
            <a:r>
              <a:rPr lang="en-US" dirty="0"/>
              <a:t>: Visualizing how data, people, processes, systems, etc. are interconnected, deriving additional actionable insight</a:t>
            </a:r>
          </a:p>
          <a:p>
            <a:pPr lvl="1"/>
            <a:r>
              <a:rPr lang="en-US" b="1" dirty="0"/>
              <a:t>Provide intelligent (smart) information integration</a:t>
            </a:r>
            <a:r>
              <a:rPr lang="en-US" dirty="0"/>
              <a:t>: Supporting IT staff and business users alike in their data integration and transformation, data virtualization, and federation tasks</a:t>
            </a:r>
          </a:p>
          <a:p>
            <a:pPr lvl="1"/>
            <a:r>
              <a:rPr lang="en-US" b="1" dirty="0"/>
              <a:t>Derive insight from metadata</a:t>
            </a:r>
            <a:r>
              <a:rPr lang="en-US" dirty="0"/>
              <a:t>: Orchestrating and automating tasks and jobs for data integration, data engineering, and data governance end to end</a:t>
            </a:r>
          </a:p>
          <a:p>
            <a:pPr lvl="1"/>
            <a:r>
              <a:rPr lang="en-US" b="1" dirty="0"/>
              <a:t>Enforce local and global data rules/policies</a:t>
            </a:r>
            <a:r>
              <a:rPr lang="en-US" dirty="0"/>
              <a:t>: Including AI/ML-based automated generation, adjustments, and enforcement of rules and policies</a:t>
            </a:r>
          </a:p>
          <a:p>
            <a:pPr lvl="1"/>
            <a:r>
              <a:rPr lang="en-US" b="1" dirty="0"/>
              <a:t>Manage an end-to-end unified lifecycle</a:t>
            </a:r>
            <a:r>
              <a:rPr lang="en-US" dirty="0"/>
              <a:t>: Implementing a coherent and consistent lifecycle end to end of all Data Fabric tasks across various platforms, personas, and organizations</a:t>
            </a:r>
          </a:p>
          <a:p>
            <a:pPr lvl="1"/>
            <a:r>
              <a:rPr lang="en-US" b="1" dirty="0"/>
              <a:t>Enforce data and AI governance</a:t>
            </a:r>
            <a:r>
              <a:rPr lang="en-US" dirty="0"/>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58</a:t>
            </a:fld>
            <a:endParaRPr lang="en-US" noProof="0" dirty="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nchor="t"/>
          <a:lstStyle/>
          <a:p>
            <a:r>
              <a:rPr lang="en-US" b="1" noProof="0" dirty="0"/>
              <a:t>It is a design concept</a:t>
            </a:r>
          </a:p>
          <a:p>
            <a:pPr lvl="1"/>
            <a:r>
              <a:rPr lang="en-US" noProof="0" dirty="0"/>
              <a:t>It optimizes data management by automating repetitive tasks</a:t>
            </a:r>
          </a:p>
          <a:p>
            <a:pPr lvl="1"/>
            <a:r>
              <a:rPr lang="en-US" noProof="0" dirty="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dirty="0"/>
              <a:t>Gartner, 2021 </a:t>
            </a:r>
            <a:r>
              <a:rPr lang="en-US" noProof="0" dirty="0">
                <a:hlinkClick r:id="rId3"/>
              </a:rPr>
              <a:t>https://www.gartner.com/smarterwithgartner/data-fabric-architecture-is-key-to-modernizing-data-management-and-integration</a:t>
            </a:r>
            <a:endParaRPr lang="en-US" noProof="0" dirty="0"/>
          </a:p>
          <a:p>
            <a:r>
              <a:rPr lang="en-US" noProof="0" dirty="0"/>
              <a:t>K2View, 2021 </a:t>
            </a:r>
            <a:r>
              <a:rPr lang="en-US" noProof="0" dirty="0">
                <a:hlinkClick r:id="rId4"/>
              </a:rPr>
              <a:t>https://www.k2view.com/top-data-fabric-vendors</a:t>
            </a:r>
            <a:endParaRPr lang="en-US" noProof="0" dirty="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60</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b="1" noProof="0" dirty="0"/>
              <a:t>Data as a product </a:t>
            </a:r>
            <a:r>
              <a:rPr lang="en-US" noProof="0" dirty="0"/>
              <a:t>(</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723417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dirty="0"/>
              <a:t>Data mesh</a:t>
            </a:r>
            <a:endParaRPr lang="en-US" dirty="0"/>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dirty="0"/>
              <a:t>Data Mesh organizes data around </a:t>
            </a:r>
            <a:r>
              <a:rPr lang="en-US" b="1" dirty="0"/>
              <a:t>business domain owners </a:t>
            </a:r>
            <a:r>
              <a:rPr lang="en-US" dirty="0"/>
              <a:t>and transforms relevant data assets (data sources) to </a:t>
            </a:r>
            <a:r>
              <a:rPr lang="en-US" b="1" dirty="0"/>
              <a:t>data products</a:t>
            </a:r>
            <a:r>
              <a:rPr lang="en-US" dirty="0"/>
              <a:t> that can be consumed by distributed business users from various business domains or functions</a:t>
            </a:r>
          </a:p>
          <a:p>
            <a:pPr lvl="1"/>
            <a:r>
              <a:rPr lang="en-US" dirty="0"/>
              <a:t>Data products are created, governed, and used in an </a:t>
            </a:r>
            <a:r>
              <a:rPr lang="en-US" b="1" dirty="0"/>
              <a:t>autonomous, decentralized</a:t>
            </a:r>
            <a:r>
              <a:rPr lang="en-US" dirty="0"/>
              <a:t>, and self-service manner</a:t>
            </a:r>
          </a:p>
          <a:p>
            <a:pPr lvl="1"/>
            <a:r>
              <a:rPr lang="en-US" b="1" dirty="0"/>
              <a:t>Self-service capabilities</a:t>
            </a:r>
            <a:r>
              <a:rPr lang="en-US" dirty="0"/>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63</a:t>
            </a:fld>
            <a:endParaRPr lang="en-US" noProof="0" dirty="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dirty="0"/>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dirty="0"/>
          </a:p>
          <a:p>
            <a:r>
              <a:rPr lang="en-US" dirty="0"/>
              <a:t>A </a:t>
            </a:r>
            <a:r>
              <a:rPr lang="en-US" b="1" dirty="0"/>
              <a:t>data product </a:t>
            </a:r>
            <a:r>
              <a:rPr lang="en-US" dirty="0"/>
              <a:t>is raw data transformed into a business context</a:t>
            </a:r>
          </a:p>
          <a:p>
            <a:pPr lvl="1"/>
            <a:r>
              <a:rPr lang="en-US" dirty="0"/>
              <a:t>Data products are registered in </a:t>
            </a:r>
            <a:r>
              <a:rPr lang="en-US" b="1" dirty="0"/>
              <a:t>knowledge catalog </a:t>
            </a:r>
            <a:r>
              <a:rPr lang="en-US" dirty="0"/>
              <a:t>through specifications (XML, JSON, etc.)</a:t>
            </a:r>
          </a:p>
          <a:p>
            <a:pPr lvl="1"/>
            <a:r>
              <a:rPr lang="en-US" dirty="0"/>
              <a:t>Main features</a:t>
            </a:r>
          </a:p>
          <a:p>
            <a:pPr lvl="2"/>
            <a:r>
              <a:rPr lang="en-US" b="1" dirty="0"/>
              <a:t>Data product description</a:t>
            </a:r>
            <a:r>
              <a:rPr lang="en-US" dirty="0"/>
              <a:t>: The data product needs to be well described</a:t>
            </a:r>
          </a:p>
          <a:p>
            <a:pPr lvl="2"/>
            <a:r>
              <a:rPr lang="en-US" b="1" dirty="0"/>
              <a:t>Access methods</a:t>
            </a:r>
            <a:r>
              <a:rPr lang="en-US" dirty="0"/>
              <a:t>: for example, REST APIs, SQL, NoSQL, etc., and where to find the data asset</a:t>
            </a:r>
          </a:p>
          <a:p>
            <a:pPr lvl="2"/>
            <a:r>
              <a:rPr lang="en-US" b="1" dirty="0"/>
              <a:t>Policies and rules</a:t>
            </a:r>
            <a:r>
              <a:rPr lang="en-US" dirty="0"/>
              <a:t>: who is allowed to consume the data product for what purpose</a:t>
            </a:r>
          </a:p>
          <a:p>
            <a:pPr lvl="2"/>
            <a:r>
              <a:rPr lang="en-US" b="1" dirty="0"/>
              <a:t>SLAs</a:t>
            </a:r>
            <a:r>
              <a:rPr lang="en-US" dirty="0"/>
              <a:t>: agreements regarding the data product availability, performance characteristics, functions, cost of data product usage</a:t>
            </a:r>
          </a:p>
          <a:p>
            <a:pPr lvl="2"/>
            <a:r>
              <a:rPr lang="en-US" b="1" dirty="0"/>
              <a:t>Defined format</a:t>
            </a:r>
            <a:r>
              <a:rPr lang="en-US" dirty="0"/>
              <a:t>: A data product needs to be described using a defined format</a:t>
            </a:r>
          </a:p>
          <a:p>
            <a:pPr lvl="2"/>
            <a:r>
              <a:rPr lang="en-US" b="1" dirty="0"/>
              <a:t>Cataloged</a:t>
            </a:r>
            <a:r>
              <a:rPr lang="en-US" dirty="0"/>
              <a:t>: All data products need to be registered in the knowledge catalog. Data products need to be searchable and discoverable by potential data product consumers and business user</a:t>
            </a:r>
          </a:p>
          <a:p>
            <a:pPr lvl="1"/>
            <a:r>
              <a:rPr lang="en-US" dirty="0"/>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64</a:t>
            </a:fld>
            <a:endParaRPr lang="en-US" noProof="0" dirty="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dirty="0"/>
              <a:t>They are design concepts, not things</a:t>
            </a:r>
          </a:p>
          <a:p>
            <a:pPr lvl="1"/>
            <a:r>
              <a:rPr lang="en-US" noProof="0" dirty="0"/>
              <a:t>They are not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65</a:t>
            </a:fld>
            <a:endParaRPr lang="en-US" noProof="0" dirty="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161398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dirty="0"/>
              <a:t>Both provide an architectural framework to access data across multiple technologies and platforms</a:t>
            </a:r>
          </a:p>
          <a:p>
            <a:pPr lvl="1"/>
            <a:r>
              <a:rPr lang="en-US" b="1"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2"/>
            <a:r>
              <a:rPr lang="en-US" dirty="0"/>
              <a:t>Focus on the architectural, technical capabilities, and intelligent analysis to produce active metadata supporting a smarter, AI-infused system to orchestrate various data integration styles</a:t>
            </a:r>
            <a:endParaRPr lang="en-US" noProof="0" dirty="0"/>
          </a:p>
          <a:p>
            <a:pPr lvl="1"/>
            <a:r>
              <a:rPr lang="en-US" b="1" noProof="0" dirty="0"/>
              <a:t>Data mesh</a:t>
            </a:r>
          </a:p>
          <a:p>
            <a:pPr lvl="2"/>
            <a:r>
              <a:rPr lang="en-US" noProof="0" dirty="0"/>
              <a:t>Emphasis on decentralization and data domain autonomy</a:t>
            </a:r>
          </a:p>
          <a:p>
            <a:pPr lvl="2"/>
            <a:r>
              <a:rPr lang="en-US" noProof="0" dirty="0"/>
              <a:t>Focuses on organizational change; it is more about people and process</a:t>
            </a:r>
          </a:p>
          <a:p>
            <a:pPr lvl="2"/>
            <a:r>
              <a:rPr lang="en-US" dirty="0"/>
              <a:t>Data are primarily organized around domain owners who create business-focused data products, which can be aggregated and consumed across distributed consumers</a:t>
            </a:r>
            <a:endParaRPr lang="en-US" noProof="0" dirty="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66</a:t>
            </a:fld>
            <a:endParaRPr lang="en-US" noProof="0" dirty="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268979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dirty="0"/>
              <a:t>Data mesh vs data fabric</a:t>
            </a:r>
            <a:endParaRPr lang="en-US" dirty="0"/>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67</a:t>
            </a:fld>
            <a:endParaRPr lang="en-US" noProof="0" dirty="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dirty="0"/>
              <a:t>Data Fabric and Mesh are the results from the data architecture evolution</a:t>
            </a:r>
          </a:p>
          <a:p>
            <a:pPr lvl="1"/>
            <a:r>
              <a:rPr lang="en-US" b="1" dirty="0"/>
              <a:t>Many capabilities were in existence already long before</a:t>
            </a:r>
            <a:r>
              <a:rPr lang="en-US" dirty="0"/>
              <a:t> the terms were coined</a:t>
            </a:r>
          </a:p>
          <a:p>
            <a:endParaRPr lang="en-US" dirty="0"/>
          </a:p>
          <a:p>
            <a:r>
              <a:rPr lang="en-US" dirty="0"/>
              <a:t>Take away:</a:t>
            </a:r>
          </a:p>
          <a:p>
            <a:pPr lvl="1"/>
            <a:r>
              <a:rPr lang="en-US" dirty="0"/>
              <a:t>Abstract the “building blocks” of such platforms</a:t>
            </a:r>
          </a:p>
          <a:p>
            <a:pPr lvl="1"/>
            <a:r>
              <a:rPr lang="en-US" dirty="0"/>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68</a:t>
            </a:fld>
            <a:endParaRPr lang="en-US" noProof="0" dirty="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dirty="0"/>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69</a:t>
            </a:fld>
            <a:endParaRPr lang="en-US" noProof="0" dirty="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70</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72</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73</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dirty="0"/>
              <a:t>STORAGE: </a:t>
            </a:r>
            <a:br>
              <a:rPr lang="en-US" noProof="0" dirty="0"/>
            </a:br>
            <a:r>
              <a:rPr lang="en-US" noProof="0" dirty="0"/>
              <a:t>NoSQL DBMSs</a:t>
            </a:r>
          </a:p>
        </p:txBody>
      </p:sp>
      <p:sp>
        <p:nvSpPr>
          <p:cNvPr id="3" name="Sottotitolo 2"/>
          <p:cNvSpPr>
            <a:spLocks noGrp="1"/>
          </p:cNvSpPr>
          <p:nvPr>
            <p:ph type="subTitle" idx="1"/>
          </p:nvPr>
        </p:nvSpPr>
        <p:spPr/>
        <p:txBody>
          <a:bodyPr>
            <a:normAutofit/>
          </a:bodyPr>
          <a:lstStyle/>
          <a:p>
            <a:r>
              <a:rPr lang="en-US" i="1" noProof="0" dirty="0">
                <a:solidFill>
                  <a:srgbClr val="FFFFFF"/>
                </a:solidFill>
              </a:rPr>
              <a:t>Not only</a:t>
            </a:r>
            <a:r>
              <a:rPr lang="en-US" noProof="0" dirty="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Introduction</a:t>
            </a:r>
          </a:p>
        </p:txBody>
      </p:sp>
      <p:sp>
        <p:nvSpPr>
          <p:cNvPr id="4" name="Segnaposto contenuto 3"/>
          <p:cNvSpPr>
            <a:spLocks noGrp="1"/>
          </p:cNvSpPr>
          <p:nvPr>
            <p:ph idx="1"/>
          </p:nvPr>
        </p:nvSpPr>
        <p:spPr/>
        <p:txBody>
          <a:bodyPr/>
          <a:lstStyle/>
          <a:p>
            <a:r>
              <a:rPr lang="en-US" dirty="0"/>
              <a:t>What is NoSQL</a:t>
            </a:r>
          </a:p>
          <a:p>
            <a:r>
              <a:rPr lang="en-US" dirty="0"/>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Strengths of RDBMSs</a:t>
            </a:r>
          </a:p>
        </p:txBody>
      </p:sp>
      <p:sp>
        <p:nvSpPr>
          <p:cNvPr id="3" name="Segnaposto contenuto 2"/>
          <p:cNvSpPr>
            <a:spLocks noGrp="1"/>
          </p:cNvSpPr>
          <p:nvPr>
            <p:ph idx="1"/>
          </p:nvPr>
        </p:nvSpPr>
        <p:spPr/>
        <p:txBody>
          <a:bodyPr/>
          <a:lstStyle/>
          <a:p>
            <a:r>
              <a:rPr lang="en-US" dirty="0">
                <a:solidFill>
                  <a:schemeClr val="accent2"/>
                </a:solidFill>
              </a:rPr>
              <a:t>ACID properties</a:t>
            </a:r>
          </a:p>
          <a:p>
            <a:pPr lvl="1"/>
            <a:r>
              <a:rPr lang="en-US" dirty="0"/>
              <a:t>Provides guarantees in terms of consistency and concurrent accesses</a:t>
            </a:r>
          </a:p>
          <a:p>
            <a:r>
              <a:rPr lang="en-US" dirty="0">
                <a:solidFill>
                  <a:schemeClr val="accent2"/>
                </a:solidFill>
              </a:rPr>
              <a:t>Data integration and normalization of schemas</a:t>
            </a:r>
          </a:p>
          <a:p>
            <a:pPr lvl="1"/>
            <a:r>
              <a:rPr lang="en-US" dirty="0"/>
              <a:t>Several application can share and reuse the same information</a:t>
            </a:r>
          </a:p>
          <a:p>
            <a:r>
              <a:rPr lang="en-US" dirty="0">
                <a:solidFill>
                  <a:schemeClr val="accent2"/>
                </a:solidFill>
              </a:rPr>
              <a:t>Standard model and query language</a:t>
            </a:r>
          </a:p>
          <a:p>
            <a:pPr lvl="1"/>
            <a:r>
              <a:rPr lang="en-US" dirty="0"/>
              <a:t>The relational model and SQL are very well-known standards</a:t>
            </a:r>
          </a:p>
          <a:p>
            <a:pPr lvl="1"/>
            <a:r>
              <a:rPr lang="en-US" dirty="0"/>
              <a:t>The same theoretical background is shared by the different implementations</a:t>
            </a:r>
          </a:p>
          <a:p>
            <a:r>
              <a:rPr lang="en-US" dirty="0">
                <a:solidFill>
                  <a:schemeClr val="accent2"/>
                </a:solidFill>
              </a:rPr>
              <a:t>Robustness</a:t>
            </a:r>
          </a:p>
          <a:p>
            <a:pPr lvl="1"/>
            <a:r>
              <a:rPr lang="en-US" dirty="0"/>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Weaknesses of RDBMS</a:t>
            </a:r>
          </a:p>
        </p:txBody>
      </p:sp>
      <p:sp>
        <p:nvSpPr>
          <p:cNvPr id="3" name="Segnaposto contenuto 2"/>
          <p:cNvSpPr>
            <a:spLocks noGrp="1"/>
          </p:cNvSpPr>
          <p:nvPr>
            <p:ph idx="1"/>
          </p:nvPr>
        </p:nvSpPr>
        <p:spPr/>
        <p:txBody>
          <a:bodyPr>
            <a:normAutofit lnSpcReduction="10000"/>
          </a:bodyPr>
          <a:lstStyle/>
          <a:p>
            <a:r>
              <a:rPr lang="en-US" noProof="0" dirty="0">
                <a:solidFill>
                  <a:srgbClr val="BF5B09"/>
                </a:solidFill>
              </a:rPr>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a:t>
            </a:r>
            <a:r>
              <a:rPr lang="en-US" dirty="0"/>
              <a:t>neither e</a:t>
            </a:r>
            <a:r>
              <a:rPr lang="en-US" noProof="0" dirty="0" err="1"/>
              <a:t>asy</a:t>
            </a:r>
            <a:r>
              <a:rPr lang="en-US" noProof="0" dirty="0"/>
              <a:t> nor cheap (e.g., Oracle RAC)</a:t>
            </a:r>
          </a:p>
          <a:p>
            <a:r>
              <a:rPr lang="en-US" dirty="0">
                <a:solidFill>
                  <a:schemeClr val="accent2"/>
                </a:solidFill>
              </a:rPr>
              <a:t>Consistency vs latency</a:t>
            </a:r>
          </a:p>
          <a:p>
            <a:pPr lvl="1"/>
            <a:r>
              <a:rPr lang="en-US" dirty="0"/>
              <a:t>Consistency is a must – even at the expense of latency</a:t>
            </a:r>
          </a:p>
          <a:p>
            <a:pPr lvl="1"/>
            <a:r>
              <a:rPr lang="en-US" noProof="0" dirty="0"/>
              <a:t>Today's applications require high reading/writing throughput with low latency</a:t>
            </a:r>
          </a:p>
          <a:p>
            <a:r>
              <a:rPr lang="en-US" dirty="0">
                <a:solidFill>
                  <a:schemeClr val="accent2"/>
                </a:solidFill>
              </a:rPr>
              <a:t>Schema rigidity</a:t>
            </a:r>
          </a:p>
          <a:p>
            <a:pPr lvl="1"/>
            <a:r>
              <a:rPr lang="en-US" noProof="0" dirty="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NoSQL means</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t>
            </a:r>
            <a:r>
              <a:rPr lang="en-US" dirty="0"/>
              <a:t>an open-source RDBMS that used a query language different from </a:t>
            </a:r>
            <a:r>
              <a:rPr lang="en-US" noProof="0" dirty="0"/>
              <a:t>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HBase, </a:t>
            </a:r>
            <a:r>
              <a:rPr lang="en-US" noProof="0" dirty="0" err="1"/>
              <a:t>Hypertable</a:t>
            </a:r>
            <a:r>
              <a:rPr lang="en-US" noProof="0" dirty="0"/>
              <a:t>, CouchDB,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Tree>
    <p:extLst>
      <p:ext uri="{BB962C8B-B14F-4D97-AF65-F5344CB8AC3E}">
        <p14:creationId xmlns:p14="http://schemas.microsoft.com/office/powerpoint/2010/main" val="3820165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first NoSQL systems</a:t>
            </a:r>
          </a:p>
        </p:txBody>
      </p:sp>
      <p:sp>
        <p:nvSpPr>
          <p:cNvPr id="3" name="Segnaposto contenuto 2"/>
          <p:cNvSpPr>
            <a:spLocks noGrp="1"/>
          </p:cNvSpPr>
          <p:nvPr>
            <p:ph idx="1"/>
          </p:nvPr>
        </p:nvSpPr>
        <p:spPr/>
        <p:txBody>
          <a:bodyPr>
            <a:normAutofit/>
          </a:bodyPr>
          <a:lstStyle/>
          <a:p>
            <a:r>
              <a:rPr lang="en-US" dirty="0">
                <a:solidFill>
                  <a:schemeClr val="accent2"/>
                </a:solidFill>
              </a:rPr>
              <a:t>LiveJournal, 2003</a:t>
            </a:r>
          </a:p>
          <a:p>
            <a:pPr lvl="1"/>
            <a:r>
              <a:rPr lang="en-US" dirty="0"/>
              <a:t>Goal: reduce the number of queries on a DB from a pool of web servers</a:t>
            </a:r>
          </a:p>
          <a:p>
            <a:pPr lvl="1"/>
            <a:r>
              <a:rPr lang="en-US" dirty="0"/>
              <a:t>Solution: </a:t>
            </a:r>
            <a:r>
              <a:rPr lang="en-US" dirty="0">
                <a:solidFill>
                  <a:srgbClr val="0070C0"/>
                </a:solidFill>
              </a:rPr>
              <a:t>Memcached</a:t>
            </a:r>
            <a:r>
              <a:rPr lang="en-US" dirty="0"/>
              <a:t>, designed to keep queries and results in RAM</a:t>
            </a:r>
          </a:p>
          <a:p>
            <a:r>
              <a:rPr lang="en-US" dirty="0">
                <a:solidFill>
                  <a:schemeClr val="accent2"/>
                </a:solidFill>
              </a:rPr>
              <a:t>Google, 2005</a:t>
            </a:r>
          </a:p>
          <a:p>
            <a:pPr lvl="1"/>
            <a:r>
              <a:rPr lang="en-US" dirty="0"/>
              <a:t>Goal: handle Big Data (web indexing, Maps, Gmail, etc.)</a:t>
            </a:r>
          </a:p>
          <a:p>
            <a:pPr lvl="1"/>
            <a:r>
              <a:rPr lang="en-US" dirty="0"/>
              <a:t>Solution: </a:t>
            </a:r>
            <a:r>
              <a:rPr lang="en-US" dirty="0" err="1">
                <a:solidFill>
                  <a:srgbClr val="0070C0"/>
                </a:solidFill>
              </a:rPr>
              <a:t>BigTable</a:t>
            </a:r>
            <a:r>
              <a:rPr lang="en-US" dirty="0"/>
              <a:t>, designed for scalability and high performance on Petabytes of data</a:t>
            </a:r>
          </a:p>
          <a:p>
            <a:r>
              <a:rPr lang="en-US" dirty="0">
                <a:solidFill>
                  <a:schemeClr val="accent2"/>
                </a:solidFill>
              </a:rPr>
              <a:t>Amazon, 2007</a:t>
            </a:r>
          </a:p>
          <a:p>
            <a:pPr lvl="1"/>
            <a:r>
              <a:rPr lang="en-US" dirty="0"/>
              <a:t>Goal: ensure availability and reliability of its e-commerce service 24/7</a:t>
            </a:r>
          </a:p>
          <a:p>
            <a:pPr lvl="1"/>
            <a:r>
              <a:rPr lang="en-US" dirty="0"/>
              <a:t>Solution: </a:t>
            </a:r>
            <a:r>
              <a:rPr lang="en-US" dirty="0">
                <a:solidFill>
                  <a:srgbClr val="0070C0"/>
                </a:solidFill>
              </a:rPr>
              <a:t>DynamoDB</a:t>
            </a:r>
            <a:r>
              <a:rPr lang="en-US" dirty="0"/>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lnSpcReduction="10000"/>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a:t>
            </a:r>
            <a:r>
              <a:rPr lang="en-US" dirty="0"/>
              <a:t>distributed environment with no performance </a:t>
            </a:r>
            <a:r>
              <a:rPr lang="en-US" noProof="0" dirty="0"/>
              <a:t>decay</a:t>
            </a:r>
          </a:p>
          <a:p>
            <a:pPr lvl="1"/>
            <a:r>
              <a:rPr lang="en-US" noProof="0" dirty="0"/>
              <a:t>Each </a:t>
            </a:r>
            <a:r>
              <a:rPr lang="en-US" dirty="0"/>
              <a:t>workstation uses its own disks and RAM</a:t>
            </a:r>
          </a:p>
          <a:p>
            <a:endParaRPr lang="en-US" noProof="0" dirty="0"/>
          </a:p>
          <a:p>
            <a:r>
              <a:rPr lang="en-US" dirty="0"/>
              <a:t>SQL is dead, long live SQL!</a:t>
            </a:r>
          </a:p>
          <a:p>
            <a:pPr lvl="1"/>
            <a:r>
              <a:rPr lang="en-US" dirty="0"/>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NoSQL in the Big Data world</a:t>
            </a:r>
          </a:p>
        </p:txBody>
      </p:sp>
      <p:sp>
        <p:nvSpPr>
          <p:cNvPr id="3" name="Segnaposto contenuto 2"/>
          <p:cNvSpPr>
            <a:spLocks noGrp="1"/>
          </p:cNvSpPr>
          <p:nvPr>
            <p:ph idx="1"/>
          </p:nvPr>
        </p:nvSpPr>
        <p:spPr/>
        <p:txBody>
          <a:bodyPr/>
          <a:lstStyle/>
          <a:p>
            <a:r>
              <a:rPr lang="en-US" dirty="0">
                <a:solidFill>
                  <a:srgbClr val="FF0000"/>
                </a:solidFill>
              </a:rPr>
              <a:t>NoSQL</a:t>
            </a:r>
            <a:r>
              <a:rPr lang="en-US" dirty="0"/>
              <a:t> systems are mainly used for operational workloads (</a:t>
            </a:r>
            <a:r>
              <a:rPr lang="en-US" dirty="0">
                <a:solidFill>
                  <a:srgbClr val="FF0000"/>
                </a:solidFill>
              </a:rPr>
              <a:t>OLTP</a:t>
            </a:r>
            <a:r>
              <a:rPr lang="en-US" dirty="0"/>
              <a:t>)</a:t>
            </a:r>
          </a:p>
          <a:p>
            <a:pPr lvl="1"/>
            <a:r>
              <a:rPr lang="en-US" dirty="0"/>
              <a:t>Optimized for high read and write throughput on small amounts of data</a:t>
            </a:r>
          </a:p>
          <a:p>
            <a:r>
              <a:rPr lang="en-US" dirty="0">
                <a:solidFill>
                  <a:schemeClr val="accent2"/>
                </a:solidFill>
              </a:rPr>
              <a:t>Big Data </a:t>
            </a:r>
            <a:r>
              <a:rPr lang="en-US" dirty="0"/>
              <a:t>technologies are mainly used for analytical workloads (</a:t>
            </a:r>
            <a:r>
              <a:rPr lang="en-US" dirty="0">
                <a:solidFill>
                  <a:schemeClr val="accent2"/>
                </a:solidFill>
              </a:rPr>
              <a:t>OLAP</a:t>
            </a:r>
            <a:r>
              <a:rPr lang="en-US" dirty="0"/>
              <a:t>)</a:t>
            </a:r>
          </a:p>
          <a:p>
            <a:pPr lvl="1"/>
            <a:r>
              <a:rPr lang="en-US" dirty="0"/>
              <a:t>Optimized for high read throughput on large amounts of data</a:t>
            </a:r>
          </a:p>
          <a:p>
            <a:endParaRPr lang="en-US" dirty="0"/>
          </a:p>
          <a:p>
            <a:r>
              <a:rPr lang="en-US" dirty="0"/>
              <a:t>Can NoSQL systems be used for OLAP?</a:t>
            </a:r>
          </a:p>
          <a:p>
            <a:pPr lvl="1"/>
            <a:r>
              <a:rPr lang="en-US" dirty="0"/>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Running example</a:t>
            </a:r>
          </a:p>
        </p:txBody>
      </p:sp>
      <p:sp>
        <p:nvSpPr>
          <p:cNvPr id="4" name="Segnaposto contenuto 3"/>
          <p:cNvSpPr>
            <a:spLocks noGrp="1"/>
          </p:cNvSpPr>
          <p:nvPr>
            <p:ph idx="1"/>
          </p:nvPr>
        </p:nvSpPr>
        <p:spPr/>
        <p:txBody>
          <a:bodyPr anchor="t"/>
          <a:lstStyle/>
          <a:p>
            <a:r>
              <a:rPr lang="en-US" dirty="0"/>
              <a:t>Typical use case: customers, orders and products</a:t>
            </a:r>
          </a:p>
          <a:p>
            <a:endParaRPr lang="en-US" dirty="0"/>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Relational: data model</a:t>
            </a:r>
          </a:p>
        </p:txBody>
      </p:sp>
      <p:sp>
        <p:nvSpPr>
          <p:cNvPr id="3" name="Segnaposto contenuto 2"/>
          <p:cNvSpPr>
            <a:spLocks noGrp="1"/>
          </p:cNvSpPr>
          <p:nvPr>
            <p:ph idx="1"/>
          </p:nvPr>
        </p:nvSpPr>
        <p:spPr/>
        <p:txBody>
          <a:bodyPr anchor="t"/>
          <a:lstStyle/>
          <a:p>
            <a:r>
              <a:rPr lang="en-US" dirty="0"/>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graphs</a:t>
            </a:r>
            <a:endParaRPr lang="en-US" dirty="0"/>
          </a:p>
          <a:p>
            <a:r>
              <a:rPr lang="en-US" dirty="0"/>
              <a:t>Each graph contains </a:t>
            </a:r>
            <a:r>
              <a:rPr lang="en-US" dirty="0">
                <a:solidFill>
                  <a:srgbClr val="FF0000"/>
                </a:solidFill>
              </a:rPr>
              <a:t>vertices </a:t>
            </a:r>
            <a:r>
              <a:rPr lang="en-US" dirty="0"/>
              <a:t>and </a:t>
            </a:r>
            <a:r>
              <a:rPr lang="en-US" dirty="0">
                <a:solidFill>
                  <a:srgbClr val="FF0000"/>
                </a:solidFill>
              </a:rPr>
              <a:t>arcs</a:t>
            </a:r>
          </a:p>
          <a:p>
            <a:pPr lvl="1"/>
            <a:r>
              <a:rPr lang="en-US" dirty="0"/>
              <a:t>Vertices: usually represent real-world entities</a:t>
            </a:r>
          </a:p>
          <a:p>
            <a:pPr lvl="2"/>
            <a:r>
              <a:rPr lang="en-US" dirty="0"/>
              <a:t>E.g.: people, organizations, web pages, workstations, cells, books, etc.</a:t>
            </a:r>
          </a:p>
          <a:p>
            <a:pPr lvl="1"/>
            <a:r>
              <a:rPr lang="en-US" dirty="0"/>
              <a:t>Arcs: represent directed relationships between the vertices</a:t>
            </a:r>
          </a:p>
          <a:p>
            <a:pPr lvl="2"/>
            <a:r>
              <a:rPr lang="en-US" dirty="0"/>
              <a:t>E.g.: friendship, work relationship, hyperlink, ethernet links, copyright, etc.</a:t>
            </a:r>
          </a:p>
          <a:p>
            <a:pPr lvl="1"/>
            <a:r>
              <a:rPr lang="en-US" dirty="0"/>
              <a:t>Vertices and arcs are described by </a:t>
            </a:r>
            <a:r>
              <a:rPr lang="en-US" dirty="0">
                <a:solidFill>
                  <a:srgbClr val="FF0000"/>
                </a:solidFill>
              </a:rPr>
              <a:t>properties</a:t>
            </a:r>
          </a:p>
          <a:p>
            <a:pPr lvl="1"/>
            <a:r>
              <a:rPr lang="en-US" dirty="0"/>
              <a:t>Arcs are stored as physical pointers</a:t>
            </a:r>
          </a:p>
          <a:p>
            <a:r>
              <a:rPr lang="en-US" dirty="0"/>
              <a:t>Most known specializations:</a:t>
            </a:r>
          </a:p>
          <a:p>
            <a:pPr lvl="1"/>
            <a:r>
              <a:rPr lang="en-US" dirty="0"/>
              <a:t>Reticular data model</a:t>
            </a:r>
          </a:p>
          <a:p>
            <a:pPr lvl="2"/>
            <a:r>
              <a:rPr lang="en-US" dirty="0"/>
              <a:t>Parent-child or owner-member relationships</a:t>
            </a:r>
          </a:p>
          <a:p>
            <a:pPr lvl="1"/>
            <a:r>
              <a:rPr lang="en-US" dirty="0" err="1"/>
              <a:t>Triplestore</a:t>
            </a:r>
            <a:endParaRPr lang="en-US" dirty="0"/>
          </a:p>
          <a:p>
            <a:pPr lvl="2"/>
            <a:r>
              <a:rPr lang="en-US" dirty="0"/>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querying</a:t>
            </a:r>
          </a:p>
        </p:txBody>
      </p:sp>
      <p:sp>
        <p:nvSpPr>
          <p:cNvPr id="3" name="Segnaposto contenuto 2"/>
          <p:cNvSpPr>
            <a:spLocks noGrp="1"/>
          </p:cNvSpPr>
          <p:nvPr>
            <p:ph idx="1"/>
          </p:nvPr>
        </p:nvSpPr>
        <p:spPr/>
        <p:txBody>
          <a:bodyPr anchor="t"/>
          <a:lstStyle/>
          <a:p>
            <a:r>
              <a:rPr lang="en-US" dirty="0"/>
              <a:t>Graph databases usually model relationships-rich scenarios</a:t>
            </a:r>
          </a:p>
          <a:p>
            <a:r>
              <a:rPr lang="en-US" dirty="0"/>
              <a:t>The query language simplifies the navigation of these relationships</a:t>
            </a:r>
          </a:p>
          <a:p>
            <a:pPr lvl="1"/>
            <a:r>
              <a:rPr lang="en-US" dirty="0"/>
              <a:t>Support for transactions</a:t>
            </a:r>
          </a:p>
          <a:p>
            <a:pPr lvl="1"/>
            <a:r>
              <a:rPr lang="en-US" dirty="0"/>
              <a:t>Support for indexes, selections and projections</a:t>
            </a:r>
          </a:p>
          <a:p>
            <a:pPr lvl="1"/>
            <a:r>
              <a:rPr lang="en-US" b="1" dirty="0"/>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dirty="0">
                          <a:latin typeface="Helvetica" panose="020B0604020202020204" pitchFamily="34" charset="0"/>
                          <a:cs typeface="Helvetica" panose="020B0604020202020204" pitchFamily="34" charset="0"/>
                        </a:rPr>
                        <a:t>(user)-[:PURCHASED]-&gt;(product)&lt;-[:PURCHASED]-()-[:PURCHASED]-&gt;(</a:t>
                      </a:r>
                      <a:r>
                        <a:rPr lang="en-US" sz="1400" noProof="0" dirty="0" err="1">
                          <a:latin typeface="Helvetica" panose="020B0604020202020204" pitchFamily="34" charset="0"/>
                          <a:cs typeface="Helvetica" panose="020B0604020202020204" pitchFamily="34" charset="0"/>
                        </a:rPr>
                        <a:t>otherProduct</a:t>
                      </a:r>
                      <a:r>
                        <a:rPr lang="en-US" sz="1400" noProof="0" dirty="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graph model</a:t>
            </a:r>
          </a:p>
        </p:txBody>
      </p:sp>
      <p:sp>
        <p:nvSpPr>
          <p:cNvPr id="3" name="Segnaposto contenuto 2"/>
          <p:cNvSpPr>
            <a:spLocks noGrp="1"/>
          </p:cNvSpPr>
          <p:nvPr>
            <p:ph idx="1"/>
          </p:nvPr>
        </p:nvSpPr>
        <p:spPr/>
        <p:txBody>
          <a:bodyPr anchor="t">
            <a:normAutofit/>
          </a:bodyPr>
          <a:lstStyle/>
          <a:p>
            <a:r>
              <a:rPr lang="en-US" sz="1800" dirty="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vs Aggregate modeling</a:t>
            </a:r>
          </a:p>
        </p:txBody>
      </p:sp>
      <p:sp>
        <p:nvSpPr>
          <p:cNvPr id="3" name="Segnaposto contenuto 2"/>
          <p:cNvSpPr>
            <a:spLocks noGrp="1"/>
          </p:cNvSpPr>
          <p:nvPr>
            <p:ph idx="1"/>
          </p:nvPr>
        </p:nvSpPr>
        <p:spPr/>
        <p:txBody>
          <a:bodyPr>
            <a:normAutofit fontScale="92500" lnSpcReduction="10000"/>
          </a:bodyPr>
          <a:lstStyle/>
          <a:p>
            <a:r>
              <a:rPr lang="en-US" dirty="0"/>
              <a:t>The graph data model is intrinsically different from the others</a:t>
            </a:r>
          </a:p>
          <a:p>
            <a:pPr lvl="1"/>
            <a:r>
              <a:rPr lang="en-US" dirty="0"/>
              <a:t>Focused on the relationships rather than on the entities per-se</a:t>
            </a:r>
          </a:p>
          <a:p>
            <a:pPr lvl="1"/>
            <a:r>
              <a:rPr lang="en-US" b="1" dirty="0"/>
              <a:t>Limited scalability</a:t>
            </a:r>
            <a:r>
              <a:rPr lang="en-US" dirty="0"/>
              <a:t>: it is often impossible to shard a graph on several machines without "cutting" several arcs (i.e. having several cross-machine links)</a:t>
            </a:r>
          </a:p>
          <a:p>
            <a:pPr lvl="2"/>
            <a:r>
              <a:rPr lang="en-US" dirty="0"/>
              <a:t>Batch cross-machine queries: don’t follow relationships one by one, but "group them" to make less requests</a:t>
            </a:r>
          </a:p>
          <a:p>
            <a:pPr lvl="2"/>
            <a:r>
              <a:rPr lang="en-US" dirty="0"/>
              <a:t>Limit the depth of cross-machine node searches</a:t>
            </a:r>
          </a:p>
          <a:p>
            <a:pPr lvl="1"/>
            <a:r>
              <a:rPr lang="en-US" dirty="0">
                <a:solidFill>
                  <a:schemeClr val="accent2"/>
                </a:solidFill>
              </a:rPr>
              <a:t>Data-driven modeling</a:t>
            </a:r>
          </a:p>
          <a:p>
            <a:r>
              <a:rPr lang="en-US" dirty="0"/>
              <a:t>Key-value, document and wide-column are called </a:t>
            </a:r>
            <a:r>
              <a:rPr lang="en-US" dirty="0">
                <a:solidFill>
                  <a:srgbClr val="FF0000"/>
                </a:solidFill>
              </a:rPr>
              <a:t>aggregate-oriented</a:t>
            </a:r>
          </a:p>
          <a:p>
            <a:pPr lvl="1"/>
            <a:r>
              <a:rPr lang="en-US" dirty="0"/>
              <a:t>Aggregate = key-value pair, document, row (respectively)</a:t>
            </a:r>
          </a:p>
          <a:p>
            <a:pPr lvl="1"/>
            <a:r>
              <a:rPr lang="en-US" dirty="0"/>
              <a:t>The aggregate is the atomic block (no guarantees for multi-aggregate operations)</a:t>
            </a:r>
          </a:p>
          <a:p>
            <a:r>
              <a:rPr lang="en-US" dirty="0"/>
              <a:t>Based on the concept of encapsulation</a:t>
            </a:r>
          </a:p>
          <a:p>
            <a:pPr lvl="1"/>
            <a:r>
              <a:rPr lang="en-US" dirty="0"/>
              <a:t>Avoid joins as much as possible </a:t>
            </a:r>
            <a:r>
              <a:rPr lang="en-US" dirty="0">
                <a:sym typeface="Wingdings" panose="05000000000000000000" pitchFamily="2" charset="2"/>
              </a:rPr>
              <a:t> achieve </a:t>
            </a:r>
            <a:r>
              <a:rPr lang="en-US" b="1" dirty="0">
                <a:sym typeface="Wingdings" panose="05000000000000000000" pitchFamily="2" charset="2"/>
              </a:rPr>
              <a:t>high scalability</a:t>
            </a:r>
            <a:endParaRPr lang="en-US" b="1" dirty="0"/>
          </a:p>
          <a:p>
            <a:pPr lvl="2"/>
            <a:r>
              <a:rPr lang="en-US" dirty="0"/>
              <a:t>Con: data denormalization </a:t>
            </a:r>
            <a:r>
              <a:rPr lang="en-US" dirty="0">
                <a:sym typeface="Wingdings" panose="05000000000000000000" pitchFamily="2" charset="2"/>
              </a:rPr>
              <a:t> </a:t>
            </a:r>
            <a:r>
              <a:rPr lang="en-US" b="1" dirty="0">
                <a:sym typeface="Wingdings" panose="05000000000000000000" pitchFamily="2" charset="2"/>
              </a:rPr>
              <a:t>potential inconsistencies in the data</a:t>
            </a:r>
            <a:endParaRPr lang="en-US" b="1" dirty="0"/>
          </a:p>
          <a:p>
            <a:pPr lvl="1"/>
            <a:r>
              <a:rPr lang="en-US" dirty="0">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data model</a:t>
            </a:r>
          </a:p>
        </p:txBody>
      </p:sp>
      <p:sp>
        <p:nvSpPr>
          <p:cNvPr id="3" name="Segnaposto contenuto 2"/>
          <p:cNvSpPr>
            <a:spLocks noGrp="1"/>
          </p:cNvSpPr>
          <p:nvPr>
            <p:ph idx="1"/>
          </p:nvPr>
        </p:nvSpPr>
        <p:spPr/>
        <p:txBody>
          <a:bodyPr anchor="t">
            <a:normAutofit/>
          </a:bodyPr>
          <a:lstStyle/>
          <a:p>
            <a:r>
              <a:rPr lang="en-US" dirty="0"/>
              <a:t>Each DB contains one or more </a:t>
            </a:r>
            <a:r>
              <a:rPr lang="en-US" dirty="0">
                <a:solidFill>
                  <a:srgbClr val="0070C0"/>
                </a:solidFill>
              </a:rPr>
              <a:t>collections</a:t>
            </a:r>
            <a:r>
              <a:rPr lang="en-US" dirty="0"/>
              <a:t> (corresponding to tables) </a:t>
            </a:r>
          </a:p>
          <a:p>
            <a:r>
              <a:rPr lang="en-US" dirty="0"/>
              <a:t>Each collection contains a list of </a:t>
            </a:r>
            <a:r>
              <a:rPr lang="en-US" dirty="0">
                <a:solidFill>
                  <a:srgbClr val="FF0000"/>
                </a:solidFill>
              </a:rPr>
              <a:t>documents</a:t>
            </a:r>
            <a:r>
              <a:rPr lang="en-US" dirty="0"/>
              <a:t> (usually JSON)</a:t>
            </a:r>
          </a:p>
          <a:p>
            <a:pPr lvl="1"/>
            <a:r>
              <a:rPr lang="en-US" dirty="0"/>
              <a:t>Documents are hierarchically structured</a:t>
            </a:r>
          </a:p>
          <a:p>
            <a:r>
              <a:rPr lang="en-US" dirty="0"/>
              <a:t>Each document contains a set of </a:t>
            </a:r>
            <a:r>
              <a:rPr lang="en-US" dirty="0">
                <a:solidFill>
                  <a:srgbClr val="FF0000"/>
                </a:solidFill>
              </a:rPr>
              <a:t>fields</a:t>
            </a:r>
          </a:p>
          <a:p>
            <a:pPr lvl="1"/>
            <a:r>
              <a:rPr lang="en-US" dirty="0"/>
              <a:t>The </a:t>
            </a:r>
            <a:r>
              <a:rPr lang="en-US" dirty="0">
                <a:solidFill>
                  <a:srgbClr val="0070C0"/>
                </a:solidFill>
              </a:rPr>
              <a:t>ID</a:t>
            </a:r>
            <a:r>
              <a:rPr lang="en-US" dirty="0"/>
              <a:t> is mandatory</a:t>
            </a:r>
          </a:p>
          <a:p>
            <a:r>
              <a:rPr lang="en-US" dirty="0"/>
              <a:t>Each field corresponds to a </a:t>
            </a:r>
            <a:r>
              <a:rPr lang="en-US" dirty="0">
                <a:solidFill>
                  <a:srgbClr val="FF0000"/>
                </a:solidFill>
              </a:rPr>
              <a:t>key-value pair</a:t>
            </a:r>
          </a:p>
          <a:p>
            <a:pPr lvl="1"/>
            <a:r>
              <a:rPr lang="en-US" dirty="0"/>
              <a:t>Key: unique string in the document</a:t>
            </a:r>
          </a:p>
          <a:p>
            <a:pPr lvl="1"/>
            <a:r>
              <a:rPr lang="en-US" dirty="0"/>
              <a:t>Value: either simple (string, number, </a:t>
            </a:r>
            <a:r>
              <a:rPr lang="en-US" dirty="0" err="1"/>
              <a:t>boolean</a:t>
            </a:r>
            <a:r>
              <a:rPr lang="en-US" dirty="0"/>
              <a:t>) </a:t>
            </a:r>
            <a:br>
              <a:rPr lang="en-US" dirty="0"/>
            </a:br>
            <a:r>
              <a:rPr lang="en-US" dirty="0"/>
              <a:t>or complex (object, array, BLOB)</a:t>
            </a:r>
          </a:p>
          <a:p>
            <a:pPr lvl="2"/>
            <a:r>
              <a:rPr lang="en-US" dirty="0"/>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querying</a:t>
            </a:r>
          </a:p>
        </p:txBody>
      </p:sp>
      <p:sp>
        <p:nvSpPr>
          <p:cNvPr id="3" name="Segnaposto contenuto 2"/>
          <p:cNvSpPr>
            <a:spLocks noGrp="1"/>
          </p:cNvSpPr>
          <p:nvPr>
            <p:ph idx="1"/>
          </p:nvPr>
        </p:nvSpPr>
        <p:spPr/>
        <p:txBody>
          <a:bodyPr>
            <a:normAutofit/>
          </a:bodyPr>
          <a:lstStyle/>
          <a:p>
            <a:r>
              <a:rPr lang="en-US" dirty="0"/>
              <a:t>The query language is quite expressive</a:t>
            </a:r>
          </a:p>
          <a:p>
            <a:pPr lvl="1"/>
            <a:r>
              <a:rPr lang="en-US" dirty="0"/>
              <a:t>Can create indexes on fields</a:t>
            </a:r>
          </a:p>
          <a:p>
            <a:pPr lvl="1"/>
            <a:r>
              <a:rPr lang="en-US" dirty="0"/>
              <a:t>Can filter on the fields</a:t>
            </a:r>
          </a:p>
          <a:p>
            <a:pPr lvl="1"/>
            <a:r>
              <a:rPr lang="en-US" dirty="0"/>
              <a:t>Can return more documents with one query</a:t>
            </a:r>
          </a:p>
          <a:p>
            <a:pPr lvl="1"/>
            <a:r>
              <a:rPr lang="en-US" dirty="0"/>
              <a:t>Can select which fields to project</a:t>
            </a:r>
          </a:p>
          <a:p>
            <a:pPr lvl="1"/>
            <a:r>
              <a:rPr lang="en-US" dirty="0"/>
              <a:t>Can update specific fields</a:t>
            </a:r>
          </a:p>
          <a:p>
            <a:r>
              <a:rPr lang="en-US" dirty="0"/>
              <a:t>Different implementations, different functionalities</a:t>
            </a:r>
          </a:p>
          <a:p>
            <a:pPr lvl="1"/>
            <a:r>
              <a:rPr lang="en-US" dirty="0"/>
              <a:t>Some enable (possibly materialized) views</a:t>
            </a:r>
          </a:p>
          <a:p>
            <a:pPr lvl="1"/>
            <a:r>
              <a:rPr lang="en-US" dirty="0"/>
              <a:t>Some enable MapReduce queries</a:t>
            </a:r>
          </a:p>
          <a:p>
            <a:pPr lvl="1"/>
            <a:r>
              <a:rPr lang="en-US" dirty="0"/>
              <a:t>Some provide connectors to Big Data tools (e.g., Spark, Hive)</a:t>
            </a:r>
          </a:p>
          <a:p>
            <a:pPr lvl="1"/>
            <a:r>
              <a:rPr lang="en-US" dirty="0"/>
              <a:t>Some provide </a:t>
            </a:r>
            <a:r>
              <a:rPr lang="en-US" i="1" dirty="0"/>
              <a:t>full-text search </a:t>
            </a:r>
            <a:r>
              <a:rPr lang="en-US" dirty="0"/>
              <a:t>capabilities</a:t>
            </a:r>
            <a:endParaRPr lang="en-US" i="1" dirty="0"/>
          </a:p>
          <a:p>
            <a:pPr lvl="1"/>
            <a:endParaRPr lang="en-US" dirty="0"/>
          </a:p>
        </p:txBody>
      </p:sp>
    </p:spTree>
    <p:extLst>
      <p:ext uri="{BB962C8B-B14F-4D97-AF65-F5344CB8AC3E}">
        <p14:creationId xmlns:p14="http://schemas.microsoft.com/office/powerpoint/2010/main" val="839598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(2)</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collections</a:t>
            </a:r>
            <a:r>
              <a:rPr lang="en-US" dirty="0"/>
              <a:t> (corresponding to tables)</a:t>
            </a:r>
          </a:p>
          <a:p>
            <a:r>
              <a:rPr lang="en-US" dirty="0"/>
              <a:t>Each collection contains a list of </a:t>
            </a:r>
            <a:r>
              <a:rPr lang="en-US" dirty="0">
                <a:solidFill>
                  <a:srgbClr val="FF0000"/>
                </a:solidFill>
              </a:rPr>
              <a:t>key-value pairs</a:t>
            </a:r>
          </a:p>
          <a:p>
            <a:pPr lvl="1"/>
            <a:r>
              <a:rPr lang="en-US" dirty="0"/>
              <a:t>Key: a unique string</a:t>
            </a:r>
          </a:p>
          <a:p>
            <a:pPr lvl="2"/>
            <a:r>
              <a:rPr lang="en-US" dirty="0"/>
              <a:t>E.g.: ids, hashes, paths, queries, REST calls</a:t>
            </a:r>
          </a:p>
          <a:p>
            <a:pPr lvl="1"/>
            <a:r>
              <a:rPr lang="en-US" dirty="0"/>
              <a:t>Value: a BLOB (binary large object)</a:t>
            </a:r>
          </a:p>
          <a:p>
            <a:pPr lvl="2"/>
            <a:r>
              <a:rPr lang="en-US" dirty="0"/>
              <a:t>E.g.: text, documents, web pages, multimedia files</a:t>
            </a:r>
          </a:p>
          <a:p>
            <a:endParaRPr lang="en-US" dirty="0"/>
          </a:p>
          <a:p>
            <a:r>
              <a:rPr lang="en-US" dirty="0"/>
              <a:t>Looks like a simple dictionary</a:t>
            </a:r>
          </a:p>
          <a:p>
            <a:pPr lvl="1"/>
            <a:r>
              <a:rPr lang="en-US" dirty="0">
                <a:solidFill>
                  <a:schemeClr val="accent2"/>
                </a:solidFill>
              </a:rPr>
              <a:t>The collection is indexed by key</a:t>
            </a:r>
          </a:p>
          <a:p>
            <a:pPr lvl="1"/>
            <a:r>
              <a:rPr lang="en-US" dirty="0">
                <a:solidFill>
                  <a:schemeClr val="accent2"/>
                </a:solidFill>
              </a:rPr>
              <a:t>The value may contain several information</a:t>
            </a:r>
            <a:endParaRPr lang="en-US" dirty="0"/>
          </a:p>
          <a:p>
            <a:pPr lvl="2"/>
            <a:r>
              <a:rPr lang="en-US" dirty="0"/>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querying</a:t>
            </a:r>
          </a:p>
        </p:txBody>
      </p:sp>
      <p:sp>
        <p:nvSpPr>
          <p:cNvPr id="3" name="Segnaposto contenuto 2"/>
          <p:cNvSpPr>
            <a:spLocks noGrp="1"/>
          </p:cNvSpPr>
          <p:nvPr>
            <p:ph idx="1"/>
          </p:nvPr>
        </p:nvSpPr>
        <p:spPr/>
        <p:txBody>
          <a:bodyPr>
            <a:normAutofit/>
          </a:bodyPr>
          <a:lstStyle/>
          <a:p>
            <a:r>
              <a:rPr lang="en-US" dirty="0"/>
              <a:t>Three simple kinds of query:</a:t>
            </a:r>
          </a:p>
          <a:p>
            <a:pPr lvl="1"/>
            <a:r>
              <a:rPr lang="en-US" dirty="0">
                <a:solidFill>
                  <a:schemeClr val="accent2"/>
                </a:solidFill>
              </a:rPr>
              <a:t>put($key as </a:t>
            </a:r>
            <a:r>
              <a:rPr lang="en-US" dirty="0" err="1">
                <a:solidFill>
                  <a:schemeClr val="accent2"/>
                </a:solidFill>
              </a:rPr>
              <a:t>xs:string</a:t>
            </a:r>
            <a:r>
              <a:rPr lang="en-US" dirty="0">
                <a:solidFill>
                  <a:schemeClr val="accent2"/>
                </a:solidFill>
              </a:rPr>
              <a:t>, $value as item())</a:t>
            </a:r>
          </a:p>
          <a:p>
            <a:pPr lvl="2"/>
            <a:r>
              <a:rPr lang="en-US" dirty="0"/>
              <a:t>Adds a key-value pair to the collection</a:t>
            </a:r>
          </a:p>
          <a:p>
            <a:pPr lvl="2"/>
            <a:r>
              <a:rPr lang="en-US" dirty="0"/>
              <a:t>If the key already exists, the value is replaced</a:t>
            </a:r>
          </a:p>
          <a:p>
            <a:pPr lvl="1"/>
            <a:r>
              <a:rPr lang="en-US" dirty="0">
                <a:solidFill>
                  <a:schemeClr val="accent2"/>
                </a:solidFill>
              </a:rPr>
              <a:t>get($key as </a:t>
            </a:r>
            <a:r>
              <a:rPr lang="en-US" dirty="0" err="1">
                <a:solidFill>
                  <a:schemeClr val="accent2"/>
                </a:solidFill>
              </a:rPr>
              <a:t>xs:string</a:t>
            </a:r>
            <a:r>
              <a:rPr lang="en-US" dirty="0">
                <a:solidFill>
                  <a:schemeClr val="accent2"/>
                </a:solidFill>
              </a:rPr>
              <a:t>) as item()</a:t>
            </a:r>
          </a:p>
          <a:p>
            <a:pPr lvl="2"/>
            <a:r>
              <a:rPr lang="en-US" dirty="0"/>
              <a:t>Returns the value corresponding to the key (if it exists)</a:t>
            </a:r>
          </a:p>
          <a:p>
            <a:pPr lvl="1"/>
            <a:r>
              <a:rPr lang="en-US" dirty="0">
                <a:solidFill>
                  <a:schemeClr val="accent2"/>
                </a:solidFill>
              </a:rPr>
              <a:t>delete($key as </a:t>
            </a:r>
            <a:r>
              <a:rPr lang="en-US" dirty="0" err="1">
                <a:solidFill>
                  <a:schemeClr val="accent2"/>
                </a:solidFill>
              </a:rPr>
              <a:t>xs:string</a:t>
            </a:r>
            <a:r>
              <a:rPr lang="en-US" dirty="0">
                <a:solidFill>
                  <a:schemeClr val="accent2"/>
                </a:solidFill>
              </a:rPr>
              <a:t>)</a:t>
            </a:r>
          </a:p>
          <a:p>
            <a:pPr lvl="2"/>
            <a:r>
              <a:rPr lang="en-US" dirty="0"/>
              <a:t>Deletes the key-value pair</a:t>
            </a:r>
          </a:p>
          <a:p>
            <a:endParaRPr lang="en-US" dirty="0"/>
          </a:p>
          <a:p>
            <a:r>
              <a:rPr lang="en-US" dirty="0"/>
              <a:t>The value is a </a:t>
            </a:r>
            <a:r>
              <a:rPr lang="en-US" i="1" dirty="0">
                <a:solidFill>
                  <a:srgbClr val="FF0000"/>
                </a:solidFill>
              </a:rPr>
              <a:t>black box</a:t>
            </a:r>
            <a:r>
              <a:rPr lang="en-US" dirty="0"/>
              <a:t>: it cannot be queried!</a:t>
            </a:r>
          </a:p>
          <a:p>
            <a:pPr lvl="1"/>
            <a:r>
              <a:rPr lang="en-US" dirty="0"/>
              <a:t>No "where" clauses</a:t>
            </a:r>
          </a:p>
          <a:p>
            <a:pPr lvl="1"/>
            <a:r>
              <a:rPr lang="en-US" dirty="0"/>
              <a:t>No indexes on the values</a:t>
            </a:r>
          </a:p>
          <a:p>
            <a:pPr lvl="1"/>
            <a:r>
              <a:rPr lang="en-US" dirty="0"/>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key-value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29582</TotalTime>
  <Words>34034</Words>
  <Application>Microsoft Office PowerPoint</Application>
  <PresentationFormat>Widescreen</PresentationFormat>
  <Paragraphs>5089</Paragraphs>
  <Slides>426</Slides>
  <Notes>50</Notes>
  <HiddenSlides>97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426</vt:i4>
      </vt:variant>
    </vt:vector>
  </HeadingPairs>
  <TitlesOfParts>
    <vt:vector size="441"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1514</cp:revision>
  <dcterms:created xsi:type="dcterms:W3CDTF">2019-03-06T18:10:20Z</dcterms:created>
  <dcterms:modified xsi:type="dcterms:W3CDTF">2023-11-06T14:03:28Z</dcterms:modified>
</cp:coreProperties>
</file>